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9"/>
  </p:notesMasterIdLst>
  <p:sldIdLst>
    <p:sldId id="256" r:id="rId3"/>
    <p:sldId id="265" r:id="rId4"/>
    <p:sldId id="267" r:id="rId5"/>
    <p:sldId id="269" r:id="rId6"/>
    <p:sldId id="271" r:id="rId7"/>
    <p:sldId id="285" r:id="rId8"/>
    <p:sldId id="272" r:id="rId9"/>
    <p:sldId id="273" r:id="rId10"/>
    <p:sldId id="274" r:id="rId11"/>
    <p:sldId id="277" r:id="rId12"/>
    <p:sldId id="279" r:id="rId13"/>
    <p:sldId id="275" r:id="rId14"/>
    <p:sldId id="282" r:id="rId15"/>
    <p:sldId id="281" r:id="rId16"/>
    <p:sldId id="284" r:id="rId17"/>
    <p:sldId id="259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inead Delany-Moretlwe" initials="SD" lastIdx="3" clrIdx="0">
    <p:extLst>
      <p:ext uri="{19B8F6BF-5375-455C-9EA6-DF929625EA0E}">
        <p15:presenceInfo xmlns:p15="http://schemas.microsoft.com/office/powerpoint/2012/main" userId="S-1-5-21-3863489222-3862667314-3109721810-117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E7C88"/>
    <a:srgbClr val="22373E"/>
    <a:srgbClr val="0091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288" autoAdjust="0"/>
  </p:normalViewPr>
  <p:slideViewPr>
    <p:cSldViewPr snapToGrid="0">
      <p:cViewPr varScale="1">
        <p:scale>
          <a:sx n="61" d="100"/>
          <a:sy n="61" d="100"/>
        </p:scale>
        <p:origin x="8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77CFD9-15F3-4BCE-981F-472C1E4FB69C}" type="doc">
      <dgm:prSet loTypeId="urn:microsoft.com/office/officeart/2005/8/layout/chart3" loCatId="relationship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ZA"/>
        </a:p>
      </dgm:t>
    </dgm:pt>
    <dgm:pt modelId="{7F94A66F-7606-4986-A979-9962A6DC61B4}">
      <dgm:prSet phldrT="[Text]"/>
      <dgm:spPr/>
      <dgm:t>
        <a:bodyPr/>
        <a:lstStyle/>
        <a:p>
          <a:r>
            <a:rPr lang="en-ZA" dirty="0" smtClean="0"/>
            <a:t>Ineffective</a:t>
          </a:r>
          <a:endParaRPr lang="en-ZA" dirty="0"/>
        </a:p>
      </dgm:t>
    </dgm:pt>
    <dgm:pt modelId="{77560478-2C58-48C3-ACAD-1EE5AD2C2D5B}" type="parTrans" cxnId="{A4DE2D76-5E23-4F1D-8500-48E9C936D210}">
      <dgm:prSet/>
      <dgm:spPr/>
      <dgm:t>
        <a:bodyPr/>
        <a:lstStyle/>
        <a:p>
          <a:endParaRPr lang="en-ZA"/>
        </a:p>
      </dgm:t>
    </dgm:pt>
    <dgm:pt modelId="{4CCA1EA7-7E15-4149-83EE-140FDC999A43}" type="sibTrans" cxnId="{A4DE2D76-5E23-4F1D-8500-48E9C936D210}">
      <dgm:prSet/>
      <dgm:spPr/>
      <dgm:t>
        <a:bodyPr/>
        <a:lstStyle/>
        <a:p>
          <a:endParaRPr lang="en-ZA"/>
        </a:p>
      </dgm:t>
    </dgm:pt>
    <dgm:pt modelId="{485ABF63-A6EC-44C9-83E3-9D08DB07E941}">
      <dgm:prSet phldrT="[Text]"/>
      <dgm:spPr/>
      <dgm:t>
        <a:bodyPr/>
        <a:lstStyle/>
        <a:p>
          <a:r>
            <a:rPr lang="en-ZA" dirty="0" smtClean="0"/>
            <a:t>Promising</a:t>
          </a:r>
          <a:endParaRPr lang="en-ZA" dirty="0"/>
        </a:p>
      </dgm:t>
    </dgm:pt>
    <dgm:pt modelId="{B39EBAC9-A8B4-4564-8FE4-A1EABE497EBC}" type="parTrans" cxnId="{BA983E2C-4F50-4881-85EE-BC8FF51E8C03}">
      <dgm:prSet/>
      <dgm:spPr/>
      <dgm:t>
        <a:bodyPr/>
        <a:lstStyle/>
        <a:p>
          <a:endParaRPr lang="en-ZA"/>
        </a:p>
      </dgm:t>
    </dgm:pt>
    <dgm:pt modelId="{22963C30-C112-4DC4-A88C-48520D3093C5}" type="sibTrans" cxnId="{BA983E2C-4F50-4881-85EE-BC8FF51E8C03}">
      <dgm:prSet/>
      <dgm:spPr/>
      <dgm:t>
        <a:bodyPr/>
        <a:lstStyle/>
        <a:p>
          <a:endParaRPr lang="en-ZA"/>
        </a:p>
      </dgm:t>
    </dgm:pt>
    <dgm:pt modelId="{F9AC65AC-D32C-4D23-84CD-948449F06A43}">
      <dgm:prSet phldrT="[Text]"/>
      <dgm:spPr/>
      <dgm:t>
        <a:bodyPr/>
        <a:lstStyle/>
        <a:p>
          <a:r>
            <a:rPr lang="en-ZA" dirty="0" smtClean="0"/>
            <a:t>Insufficient evidence</a:t>
          </a:r>
          <a:endParaRPr lang="en-ZA" dirty="0"/>
        </a:p>
      </dgm:t>
    </dgm:pt>
    <dgm:pt modelId="{DE9CB08E-6868-4B04-B512-BBB2045CED61}" type="parTrans" cxnId="{843C3FDD-CC94-4C3A-A99E-E8E798047F58}">
      <dgm:prSet/>
      <dgm:spPr/>
      <dgm:t>
        <a:bodyPr/>
        <a:lstStyle/>
        <a:p>
          <a:endParaRPr lang="en-ZA"/>
        </a:p>
      </dgm:t>
    </dgm:pt>
    <dgm:pt modelId="{DA06EEE0-C83B-4DBB-AF77-5506ABAF9032}" type="sibTrans" cxnId="{843C3FDD-CC94-4C3A-A99E-E8E798047F58}">
      <dgm:prSet/>
      <dgm:spPr/>
      <dgm:t>
        <a:bodyPr/>
        <a:lstStyle/>
        <a:p>
          <a:endParaRPr lang="en-ZA"/>
        </a:p>
      </dgm:t>
    </dgm:pt>
    <dgm:pt modelId="{866C87A7-AF0A-404B-9B7E-2A6787050A16}">
      <dgm:prSet phldrT="[Text]"/>
      <dgm:spPr/>
      <dgm:t>
        <a:bodyPr/>
        <a:lstStyle/>
        <a:p>
          <a:r>
            <a:rPr lang="en-ZA" dirty="0" smtClean="0"/>
            <a:t>Conflicting</a:t>
          </a:r>
          <a:endParaRPr lang="en-ZA" dirty="0"/>
        </a:p>
      </dgm:t>
    </dgm:pt>
    <dgm:pt modelId="{85396207-C2F4-4FEF-B5CB-DDAA705B0DF3}" type="parTrans" cxnId="{B0ECE9A2-1A53-433C-AB2C-B5EAB31E5C0F}">
      <dgm:prSet/>
      <dgm:spPr/>
      <dgm:t>
        <a:bodyPr/>
        <a:lstStyle/>
        <a:p>
          <a:endParaRPr lang="en-ZA"/>
        </a:p>
      </dgm:t>
    </dgm:pt>
    <dgm:pt modelId="{8653BE5C-D96F-47F0-966C-079EA1CF367E}" type="sibTrans" cxnId="{B0ECE9A2-1A53-433C-AB2C-B5EAB31E5C0F}">
      <dgm:prSet/>
      <dgm:spPr/>
      <dgm:t>
        <a:bodyPr/>
        <a:lstStyle/>
        <a:p>
          <a:endParaRPr lang="en-ZA"/>
        </a:p>
      </dgm:t>
    </dgm:pt>
    <dgm:pt modelId="{7C7DC8D5-59A5-4960-AB9C-910FD6DA874A}" type="pres">
      <dgm:prSet presAssocID="{6177CFD9-15F3-4BCE-981F-472C1E4FB69C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B2B78A29-46C2-40AD-9447-8655C572763E}" type="pres">
      <dgm:prSet presAssocID="{6177CFD9-15F3-4BCE-981F-472C1E4FB69C}" presName="wedge1" presStyleLbl="node1" presStyleIdx="0" presStyleCnt="4" custLinFactNeighborX="-2975" custLinFactNeighborY="5099"/>
      <dgm:spPr/>
      <dgm:t>
        <a:bodyPr/>
        <a:lstStyle/>
        <a:p>
          <a:endParaRPr lang="en-ZA"/>
        </a:p>
      </dgm:t>
    </dgm:pt>
    <dgm:pt modelId="{B35DD97E-92E6-4C8B-8195-CEA4EA4FD593}" type="pres">
      <dgm:prSet presAssocID="{6177CFD9-15F3-4BCE-981F-472C1E4FB69C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A37C5B3-DBED-440B-B8F0-14A473CB438F}" type="pres">
      <dgm:prSet presAssocID="{6177CFD9-15F3-4BCE-981F-472C1E4FB69C}" presName="wedge2" presStyleLbl="node1" presStyleIdx="1" presStyleCnt="4" custLinFactNeighborX="5925" custLinFactNeighborY="5596"/>
      <dgm:spPr/>
      <dgm:t>
        <a:bodyPr/>
        <a:lstStyle/>
        <a:p>
          <a:endParaRPr lang="en-ZA"/>
        </a:p>
      </dgm:t>
    </dgm:pt>
    <dgm:pt modelId="{43055B17-ACA8-413A-9EC9-BCAF3AB4EDA6}" type="pres">
      <dgm:prSet presAssocID="{6177CFD9-15F3-4BCE-981F-472C1E4FB69C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97C1593A-7DD8-4A6C-AAC9-961666C84367}" type="pres">
      <dgm:prSet presAssocID="{6177CFD9-15F3-4BCE-981F-472C1E4FB69C}" presName="wedge3" presStyleLbl="node1" presStyleIdx="2" presStyleCnt="4"/>
      <dgm:spPr/>
      <dgm:t>
        <a:bodyPr/>
        <a:lstStyle/>
        <a:p>
          <a:endParaRPr lang="en-ZA"/>
        </a:p>
      </dgm:t>
    </dgm:pt>
    <dgm:pt modelId="{4DB4F1BD-AC39-46BE-92E9-3438D95DF9F4}" type="pres">
      <dgm:prSet presAssocID="{6177CFD9-15F3-4BCE-981F-472C1E4FB69C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3C05F1B8-2635-4626-8B94-DD16FCC0CEBE}" type="pres">
      <dgm:prSet presAssocID="{6177CFD9-15F3-4BCE-981F-472C1E4FB69C}" presName="wedge4" presStyleLbl="node1" presStyleIdx="3" presStyleCnt="4"/>
      <dgm:spPr/>
      <dgm:t>
        <a:bodyPr/>
        <a:lstStyle/>
        <a:p>
          <a:endParaRPr lang="en-ZA"/>
        </a:p>
      </dgm:t>
    </dgm:pt>
    <dgm:pt modelId="{65DB35DC-A245-495A-866E-AAA5870CE11C}" type="pres">
      <dgm:prSet presAssocID="{6177CFD9-15F3-4BCE-981F-472C1E4FB69C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CDD5E83-554F-4BF8-9495-F79648B337F1}" type="presOf" srcId="{485ABF63-A6EC-44C9-83E3-9D08DB07E941}" destId="{BA37C5B3-DBED-440B-B8F0-14A473CB438F}" srcOrd="0" destOrd="0" presId="urn:microsoft.com/office/officeart/2005/8/layout/chart3"/>
    <dgm:cxn modelId="{B0ECE9A2-1A53-433C-AB2C-B5EAB31E5C0F}" srcId="{6177CFD9-15F3-4BCE-981F-472C1E4FB69C}" destId="{866C87A7-AF0A-404B-9B7E-2A6787050A16}" srcOrd="3" destOrd="0" parTransId="{85396207-C2F4-4FEF-B5CB-DDAA705B0DF3}" sibTransId="{8653BE5C-D96F-47F0-966C-079EA1CF367E}"/>
    <dgm:cxn modelId="{58E59ABE-6D71-4C3A-9A79-47E3819950EE}" type="presOf" srcId="{485ABF63-A6EC-44C9-83E3-9D08DB07E941}" destId="{43055B17-ACA8-413A-9EC9-BCAF3AB4EDA6}" srcOrd="1" destOrd="0" presId="urn:microsoft.com/office/officeart/2005/8/layout/chart3"/>
    <dgm:cxn modelId="{843C3FDD-CC94-4C3A-A99E-E8E798047F58}" srcId="{6177CFD9-15F3-4BCE-981F-472C1E4FB69C}" destId="{F9AC65AC-D32C-4D23-84CD-948449F06A43}" srcOrd="2" destOrd="0" parTransId="{DE9CB08E-6868-4B04-B512-BBB2045CED61}" sibTransId="{DA06EEE0-C83B-4DBB-AF77-5506ABAF9032}"/>
    <dgm:cxn modelId="{E9095ADB-D5B2-4C59-836C-62B01BB369D7}" type="presOf" srcId="{6177CFD9-15F3-4BCE-981F-472C1E4FB69C}" destId="{7C7DC8D5-59A5-4960-AB9C-910FD6DA874A}" srcOrd="0" destOrd="0" presId="urn:microsoft.com/office/officeart/2005/8/layout/chart3"/>
    <dgm:cxn modelId="{B060456A-8F76-4BA1-9949-0877DBFE142A}" type="presOf" srcId="{F9AC65AC-D32C-4D23-84CD-948449F06A43}" destId="{97C1593A-7DD8-4A6C-AAC9-961666C84367}" srcOrd="0" destOrd="0" presId="urn:microsoft.com/office/officeart/2005/8/layout/chart3"/>
    <dgm:cxn modelId="{F67B0229-96D2-4DF1-AC02-9E2026A40ACD}" type="presOf" srcId="{7F94A66F-7606-4986-A979-9962A6DC61B4}" destId="{B2B78A29-46C2-40AD-9447-8655C572763E}" srcOrd="0" destOrd="0" presId="urn:microsoft.com/office/officeart/2005/8/layout/chart3"/>
    <dgm:cxn modelId="{C0C617D8-E2A5-481F-B6DB-B958D7E6F6CD}" type="presOf" srcId="{7F94A66F-7606-4986-A979-9962A6DC61B4}" destId="{B35DD97E-92E6-4C8B-8195-CEA4EA4FD593}" srcOrd="1" destOrd="0" presId="urn:microsoft.com/office/officeart/2005/8/layout/chart3"/>
    <dgm:cxn modelId="{BA983E2C-4F50-4881-85EE-BC8FF51E8C03}" srcId="{6177CFD9-15F3-4BCE-981F-472C1E4FB69C}" destId="{485ABF63-A6EC-44C9-83E3-9D08DB07E941}" srcOrd="1" destOrd="0" parTransId="{B39EBAC9-A8B4-4564-8FE4-A1EABE497EBC}" sibTransId="{22963C30-C112-4DC4-A88C-48520D3093C5}"/>
    <dgm:cxn modelId="{33BF9998-445D-437F-BD23-A03C8701EC6D}" type="presOf" srcId="{866C87A7-AF0A-404B-9B7E-2A6787050A16}" destId="{65DB35DC-A245-495A-866E-AAA5870CE11C}" srcOrd="1" destOrd="0" presId="urn:microsoft.com/office/officeart/2005/8/layout/chart3"/>
    <dgm:cxn modelId="{A4DE2D76-5E23-4F1D-8500-48E9C936D210}" srcId="{6177CFD9-15F3-4BCE-981F-472C1E4FB69C}" destId="{7F94A66F-7606-4986-A979-9962A6DC61B4}" srcOrd="0" destOrd="0" parTransId="{77560478-2C58-48C3-ACAD-1EE5AD2C2D5B}" sibTransId="{4CCA1EA7-7E15-4149-83EE-140FDC999A43}"/>
    <dgm:cxn modelId="{C40D8C48-6064-4494-B379-D104FD7D3B92}" type="presOf" srcId="{866C87A7-AF0A-404B-9B7E-2A6787050A16}" destId="{3C05F1B8-2635-4626-8B94-DD16FCC0CEBE}" srcOrd="0" destOrd="0" presId="urn:microsoft.com/office/officeart/2005/8/layout/chart3"/>
    <dgm:cxn modelId="{4752AC16-07B3-4FE5-B01D-0D179BC4D84C}" type="presOf" srcId="{F9AC65AC-D32C-4D23-84CD-948449F06A43}" destId="{4DB4F1BD-AC39-46BE-92E9-3438D95DF9F4}" srcOrd="1" destOrd="0" presId="urn:microsoft.com/office/officeart/2005/8/layout/chart3"/>
    <dgm:cxn modelId="{5AA8EA61-19D2-4E34-A1C9-7252DE5D2249}" type="presParOf" srcId="{7C7DC8D5-59A5-4960-AB9C-910FD6DA874A}" destId="{B2B78A29-46C2-40AD-9447-8655C572763E}" srcOrd="0" destOrd="0" presId="urn:microsoft.com/office/officeart/2005/8/layout/chart3"/>
    <dgm:cxn modelId="{D44C19EF-6F6F-4E07-A1A4-20BCAA755430}" type="presParOf" srcId="{7C7DC8D5-59A5-4960-AB9C-910FD6DA874A}" destId="{B35DD97E-92E6-4C8B-8195-CEA4EA4FD593}" srcOrd="1" destOrd="0" presId="urn:microsoft.com/office/officeart/2005/8/layout/chart3"/>
    <dgm:cxn modelId="{E325E774-8773-40BB-BE85-A0C14BBDEF1A}" type="presParOf" srcId="{7C7DC8D5-59A5-4960-AB9C-910FD6DA874A}" destId="{BA37C5B3-DBED-440B-B8F0-14A473CB438F}" srcOrd="2" destOrd="0" presId="urn:microsoft.com/office/officeart/2005/8/layout/chart3"/>
    <dgm:cxn modelId="{EEEF36CD-6B5E-4FCF-B06B-C63945132FAF}" type="presParOf" srcId="{7C7DC8D5-59A5-4960-AB9C-910FD6DA874A}" destId="{43055B17-ACA8-413A-9EC9-BCAF3AB4EDA6}" srcOrd="3" destOrd="0" presId="urn:microsoft.com/office/officeart/2005/8/layout/chart3"/>
    <dgm:cxn modelId="{CA1E6141-EA15-4250-B4EC-8CE2E80E144B}" type="presParOf" srcId="{7C7DC8D5-59A5-4960-AB9C-910FD6DA874A}" destId="{97C1593A-7DD8-4A6C-AAC9-961666C84367}" srcOrd="4" destOrd="0" presId="urn:microsoft.com/office/officeart/2005/8/layout/chart3"/>
    <dgm:cxn modelId="{D7CA51BA-7979-48E5-AF54-8F9719827938}" type="presParOf" srcId="{7C7DC8D5-59A5-4960-AB9C-910FD6DA874A}" destId="{4DB4F1BD-AC39-46BE-92E9-3438D95DF9F4}" srcOrd="5" destOrd="0" presId="urn:microsoft.com/office/officeart/2005/8/layout/chart3"/>
    <dgm:cxn modelId="{5AFC089B-B75C-4DE4-8864-A887D0DFCCC3}" type="presParOf" srcId="{7C7DC8D5-59A5-4960-AB9C-910FD6DA874A}" destId="{3C05F1B8-2635-4626-8B94-DD16FCC0CEBE}" srcOrd="6" destOrd="0" presId="urn:microsoft.com/office/officeart/2005/8/layout/chart3"/>
    <dgm:cxn modelId="{FD8CA755-0DBF-4914-BFBB-A302FB5317F5}" type="presParOf" srcId="{7C7DC8D5-59A5-4960-AB9C-910FD6DA874A}" destId="{65DB35DC-A245-495A-866E-AAA5870CE11C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294A38-E4F4-4E22-AE33-09B75AFF88E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BC533D9E-7794-490F-81FA-C2FB8109D8B5}">
      <dgm:prSet phldrT="[Text]"/>
      <dgm:spPr/>
      <dgm:t>
        <a:bodyPr/>
        <a:lstStyle/>
        <a:p>
          <a:r>
            <a:rPr lang="en-ZA" dirty="0" smtClean="0">
              <a:latin typeface="Arial Nova" panose="020B0504020202020204"/>
            </a:rPr>
            <a:t>HIV testing</a:t>
          </a:r>
          <a:endParaRPr lang="en-ZA" dirty="0">
            <a:latin typeface="Arial Nova" panose="020B0504020202020204"/>
          </a:endParaRPr>
        </a:p>
      </dgm:t>
    </dgm:pt>
    <dgm:pt modelId="{5DE99FB9-F3D8-4D8E-9A83-802FCC6010D7}" type="parTrans" cxnId="{A4450A48-EE6A-4344-B27F-B07426251795}">
      <dgm:prSet/>
      <dgm:spPr/>
      <dgm:t>
        <a:bodyPr/>
        <a:lstStyle/>
        <a:p>
          <a:endParaRPr lang="en-ZA"/>
        </a:p>
      </dgm:t>
    </dgm:pt>
    <dgm:pt modelId="{4BEAC572-08DC-4680-AE18-95E5DEBF3137}" type="sibTrans" cxnId="{A4450A48-EE6A-4344-B27F-B07426251795}">
      <dgm:prSet/>
      <dgm:spPr/>
      <dgm:t>
        <a:bodyPr/>
        <a:lstStyle/>
        <a:p>
          <a:endParaRPr lang="en-ZA"/>
        </a:p>
      </dgm:t>
    </dgm:pt>
    <dgm:pt modelId="{60EA29DA-2940-4D2C-9ADF-C75996EC55F4}">
      <dgm:prSet phldrT="[Text]"/>
      <dgm:spPr/>
      <dgm:t>
        <a:bodyPr/>
        <a:lstStyle/>
        <a:p>
          <a:r>
            <a:rPr lang="en-ZA" dirty="0" smtClean="0"/>
            <a:t>Offer PrEP</a:t>
          </a:r>
          <a:endParaRPr lang="en-ZA" dirty="0"/>
        </a:p>
      </dgm:t>
    </dgm:pt>
    <dgm:pt modelId="{39D76F60-0E38-4801-B1C8-92037F92F27D}" type="parTrans" cxnId="{B9E4C988-1B48-46DB-B55F-6C53160D71A6}">
      <dgm:prSet/>
      <dgm:spPr/>
      <dgm:t>
        <a:bodyPr/>
        <a:lstStyle/>
        <a:p>
          <a:endParaRPr lang="en-ZA"/>
        </a:p>
      </dgm:t>
    </dgm:pt>
    <dgm:pt modelId="{014E6F79-3B21-4804-9A89-C9CE70994ED5}" type="sibTrans" cxnId="{B9E4C988-1B48-46DB-B55F-6C53160D71A6}">
      <dgm:prSet/>
      <dgm:spPr/>
      <dgm:t>
        <a:bodyPr/>
        <a:lstStyle/>
        <a:p>
          <a:endParaRPr lang="en-ZA"/>
        </a:p>
      </dgm:t>
    </dgm:pt>
    <dgm:pt modelId="{A3D9F206-26AC-4F29-957F-FA80ED139BB2}">
      <dgm:prSet phldrT="[Text]"/>
      <dgm:spPr/>
      <dgm:t>
        <a:bodyPr/>
        <a:lstStyle/>
        <a:p>
          <a:r>
            <a:rPr lang="en-ZA" dirty="0" smtClean="0">
              <a:latin typeface="Arial Nova" panose="020B0504020202020204"/>
            </a:rPr>
            <a:t>PrEP continuation</a:t>
          </a:r>
          <a:endParaRPr lang="en-ZA" dirty="0">
            <a:latin typeface="Arial Nova" panose="020B0504020202020204"/>
          </a:endParaRPr>
        </a:p>
      </dgm:t>
    </dgm:pt>
    <dgm:pt modelId="{69A65F50-3213-478A-BDC3-DD1893D2C537}" type="parTrans" cxnId="{0145E853-9993-4A19-BAE3-74AD2F2A949F}">
      <dgm:prSet/>
      <dgm:spPr/>
      <dgm:t>
        <a:bodyPr/>
        <a:lstStyle/>
        <a:p>
          <a:endParaRPr lang="en-ZA"/>
        </a:p>
      </dgm:t>
    </dgm:pt>
    <dgm:pt modelId="{3F3726F3-0A6C-43AF-95DE-F3EA6A055FCF}" type="sibTrans" cxnId="{0145E853-9993-4A19-BAE3-74AD2F2A949F}">
      <dgm:prSet/>
      <dgm:spPr/>
      <dgm:t>
        <a:bodyPr/>
        <a:lstStyle/>
        <a:p>
          <a:endParaRPr lang="en-ZA"/>
        </a:p>
      </dgm:t>
    </dgm:pt>
    <dgm:pt modelId="{1EA8DD99-62CD-42EC-94BC-5F02FED635D5}" type="pres">
      <dgm:prSet presAssocID="{7E294A38-E4F4-4E22-AE33-09B75AFF88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ZA"/>
        </a:p>
      </dgm:t>
    </dgm:pt>
    <dgm:pt modelId="{2C00EB6B-EEC1-4C2E-A8CE-8839560ED1EE}" type="pres">
      <dgm:prSet presAssocID="{BC533D9E-7794-490F-81FA-C2FB8109D8B5}" presName="composite" presStyleCnt="0"/>
      <dgm:spPr/>
    </dgm:pt>
    <dgm:pt modelId="{6708171B-052B-45D0-8C48-2EA7C7A03353}" type="pres">
      <dgm:prSet presAssocID="{BC533D9E-7794-490F-81FA-C2FB8109D8B5}" presName="bentUpArrow1" presStyleLbl="alignImgPlace1" presStyleIdx="0" presStyleCnt="2"/>
      <dgm:spPr/>
    </dgm:pt>
    <dgm:pt modelId="{782649C5-0730-4D2D-9036-424A5C2D015A}" type="pres">
      <dgm:prSet presAssocID="{BC533D9E-7794-490F-81FA-C2FB8109D8B5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D2564F8-B0FA-44EF-BF75-96F17E53A1E2}" type="pres">
      <dgm:prSet presAssocID="{BC533D9E-7794-490F-81FA-C2FB8109D8B5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D4EBF97-D95C-40E6-AA62-4BA5D357B9DA}" type="pres">
      <dgm:prSet presAssocID="{4BEAC572-08DC-4680-AE18-95E5DEBF3137}" presName="sibTrans" presStyleCnt="0"/>
      <dgm:spPr/>
    </dgm:pt>
    <dgm:pt modelId="{E4BECAEF-AF9B-467A-860A-6F8BEBE3784C}" type="pres">
      <dgm:prSet presAssocID="{60EA29DA-2940-4D2C-9ADF-C75996EC55F4}" presName="composite" presStyleCnt="0"/>
      <dgm:spPr/>
    </dgm:pt>
    <dgm:pt modelId="{10D0BC73-D5FC-4566-9587-B7B78C1771E6}" type="pres">
      <dgm:prSet presAssocID="{60EA29DA-2940-4D2C-9ADF-C75996EC55F4}" presName="bentUpArrow1" presStyleLbl="alignImgPlace1" presStyleIdx="1" presStyleCnt="2"/>
      <dgm:spPr/>
    </dgm:pt>
    <dgm:pt modelId="{F16DC32B-A3F8-40E6-9B55-9A0061881531}" type="pres">
      <dgm:prSet presAssocID="{60EA29DA-2940-4D2C-9ADF-C75996EC55F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01A7E1-2FAB-4099-B025-1B4DA032E072}" type="pres">
      <dgm:prSet presAssocID="{60EA29DA-2940-4D2C-9ADF-C75996EC55F4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07BAD6A-EA87-4345-BD83-902AD73947D4}" type="pres">
      <dgm:prSet presAssocID="{014E6F79-3B21-4804-9A89-C9CE70994ED5}" presName="sibTrans" presStyleCnt="0"/>
      <dgm:spPr/>
    </dgm:pt>
    <dgm:pt modelId="{F19CA986-48AB-42F3-A361-2A3ADD4EC513}" type="pres">
      <dgm:prSet presAssocID="{A3D9F206-26AC-4F29-957F-FA80ED139BB2}" presName="composite" presStyleCnt="0"/>
      <dgm:spPr/>
    </dgm:pt>
    <dgm:pt modelId="{D8D07F24-6656-4ED1-BB8F-CB0871581C5A}" type="pres">
      <dgm:prSet presAssocID="{A3D9F206-26AC-4F29-957F-FA80ED139BB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0145E853-9993-4A19-BAE3-74AD2F2A949F}" srcId="{7E294A38-E4F4-4E22-AE33-09B75AFF88E9}" destId="{A3D9F206-26AC-4F29-957F-FA80ED139BB2}" srcOrd="2" destOrd="0" parTransId="{69A65F50-3213-478A-BDC3-DD1893D2C537}" sibTransId="{3F3726F3-0A6C-43AF-95DE-F3EA6A055FCF}"/>
    <dgm:cxn modelId="{2717735F-727C-4E98-AFBF-483A40428367}" type="presOf" srcId="{A3D9F206-26AC-4F29-957F-FA80ED139BB2}" destId="{D8D07F24-6656-4ED1-BB8F-CB0871581C5A}" srcOrd="0" destOrd="0" presId="urn:microsoft.com/office/officeart/2005/8/layout/StepDownProcess"/>
    <dgm:cxn modelId="{B9E4C988-1B48-46DB-B55F-6C53160D71A6}" srcId="{7E294A38-E4F4-4E22-AE33-09B75AFF88E9}" destId="{60EA29DA-2940-4D2C-9ADF-C75996EC55F4}" srcOrd="1" destOrd="0" parTransId="{39D76F60-0E38-4801-B1C8-92037F92F27D}" sibTransId="{014E6F79-3B21-4804-9A89-C9CE70994ED5}"/>
    <dgm:cxn modelId="{A4450A48-EE6A-4344-B27F-B07426251795}" srcId="{7E294A38-E4F4-4E22-AE33-09B75AFF88E9}" destId="{BC533D9E-7794-490F-81FA-C2FB8109D8B5}" srcOrd="0" destOrd="0" parTransId="{5DE99FB9-F3D8-4D8E-9A83-802FCC6010D7}" sibTransId="{4BEAC572-08DC-4680-AE18-95E5DEBF3137}"/>
    <dgm:cxn modelId="{90052231-39DA-4656-B4EB-35795EB34548}" type="presOf" srcId="{7E294A38-E4F4-4E22-AE33-09B75AFF88E9}" destId="{1EA8DD99-62CD-42EC-94BC-5F02FED635D5}" srcOrd="0" destOrd="0" presId="urn:microsoft.com/office/officeart/2005/8/layout/StepDownProcess"/>
    <dgm:cxn modelId="{D67B9D55-B214-4E30-A340-6C8C424FBCA1}" type="presOf" srcId="{BC533D9E-7794-490F-81FA-C2FB8109D8B5}" destId="{782649C5-0730-4D2D-9036-424A5C2D015A}" srcOrd="0" destOrd="0" presId="urn:microsoft.com/office/officeart/2005/8/layout/StepDownProcess"/>
    <dgm:cxn modelId="{D72E06AB-CDE5-44A7-A7A1-67868B20ABF8}" type="presOf" srcId="{60EA29DA-2940-4D2C-9ADF-C75996EC55F4}" destId="{F16DC32B-A3F8-40E6-9B55-9A0061881531}" srcOrd="0" destOrd="0" presId="urn:microsoft.com/office/officeart/2005/8/layout/StepDownProcess"/>
    <dgm:cxn modelId="{60664A06-902C-4F1F-9EA5-3A479D8771D8}" type="presParOf" srcId="{1EA8DD99-62CD-42EC-94BC-5F02FED635D5}" destId="{2C00EB6B-EEC1-4C2E-A8CE-8839560ED1EE}" srcOrd="0" destOrd="0" presId="urn:microsoft.com/office/officeart/2005/8/layout/StepDownProcess"/>
    <dgm:cxn modelId="{9D293575-EC63-46F6-B1EB-A18B40374244}" type="presParOf" srcId="{2C00EB6B-EEC1-4C2E-A8CE-8839560ED1EE}" destId="{6708171B-052B-45D0-8C48-2EA7C7A03353}" srcOrd="0" destOrd="0" presId="urn:microsoft.com/office/officeart/2005/8/layout/StepDownProcess"/>
    <dgm:cxn modelId="{ED3F0C1D-B98F-401D-801A-792C13461C1A}" type="presParOf" srcId="{2C00EB6B-EEC1-4C2E-A8CE-8839560ED1EE}" destId="{782649C5-0730-4D2D-9036-424A5C2D015A}" srcOrd="1" destOrd="0" presId="urn:microsoft.com/office/officeart/2005/8/layout/StepDownProcess"/>
    <dgm:cxn modelId="{400CED4F-2342-483B-893F-7B23797E813F}" type="presParOf" srcId="{2C00EB6B-EEC1-4C2E-A8CE-8839560ED1EE}" destId="{8D2564F8-B0FA-44EF-BF75-96F17E53A1E2}" srcOrd="2" destOrd="0" presId="urn:microsoft.com/office/officeart/2005/8/layout/StepDownProcess"/>
    <dgm:cxn modelId="{7F9AD7A0-49E6-4CEB-8C7B-ADF2791C9586}" type="presParOf" srcId="{1EA8DD99-62CD-42EC-94BC-5F02FED635D5}" destId="{CD4EBF97-D95C-40E6-AA62-4BA5D357B9DA}" srcOrd="1" destOrd="0" presId="urn:microsoft.com/office/officeart/2005/8/layout/StepDownProcess"/>
    <dgm:cxn modelId="{0B8AD2B1-0B78-4CE4-936E-8FC17E78EA64}" type="presParOf" srcId="{1EA8DD99-62CD-42EC-94BC-5F02FED635D5}" destId="{E4BECAEF-AF9B-467A-860A-6F8BEBE3784C}" srcOrd="2" destOrd="0" presId="urn:microsoft.com/office/officeart/2005/8/layout/StepDownProcess"/>
    <dgm:cxn modelId="{225B3125-F29C-43A2-B17F-B9344B72AFA0}" type="presParOf" srcId="{E4BECAEF-AF9B-467A-860A-6F8BEBE3784C}" destId="{10D0BC73-D5FC-4566-9587-B7B78C1771E6}" srcOrd="0" destOrd="0" presId="urn:microsoft.com/office/officeart/2005/8/layout/StepDownProcess"/>
    <dgm:cxn modelId="{082ED9A5-3CAD-42CC-92F5-5FFD2EA309CA}" type="presParOf" srcId="{E4BECAEF-AF9B-467A-860A-6F8BEBE3784C}" destId="{F16DC32B-A3F8-40E6-9B55-9A0061881531}" srcOrd="1" destOrd="0" presId="urn:microsoft.com/office/officeart/2005/8/layout/StepDownProcess"/>
    <dgm:cxn modelId="{463DECD2-A133-4750-A31A-656F3A708427}" type="presParOf" srcId="{E4BECAEF-AF9B-467A-860A-6F8BEBE3784C}" destId="{2601A7E1-2FAB-4099-B025-1B4DA032E072}" srcOrd="2" destOrd="0" presId="urn:microsoft.com/office/officeart/2005/8/layout/StepDownProcess"/>
    <dgm:cxn modelId="{C0F6966E-F844-4551-8320-8C3DF119C66C}" type="presParOf" srcId="{1EA8DD99-62CD-42EC-94BC-5F02FED635D5}" destId="{F07BAD6A-EA87-4345-BD83-902AD73947D4}" srcOrd="3" destOrd="0" presId="urn:microsoft.com/office/officeart/2005/8/layout/StepDownProcess"/>
    <dgm:cxn modelId="{54A46473-B866-492D-B42D-58F2A43F8F51}" type="presParOf" srcId="{1EA8DD99-62CD-42EC-94BC-5F02FED635D5}" destId="{F19CA986-48AB-42F3-A361-2A3ADD4EC513}" srcOrd="4" destOrd="0" presId="urn:microsoft.com/office/officeart/2005/8/layout/StepDownProcess"/>
    <dgm:cxn modelId="{25391CCB-71C7-4471-B9BB-FE69EDCBC9A5}" type="presParOf" srcId="{F19CA986-48AB-42F3-A361-2A3ADD4EC513}" destId="{D8D07F24-6656-4ED1-BB8F-CB0871581C5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E294A38-E4F4-4E22-AE33-09B75AFF88E9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ZA"/>
        </a:p>
      </dgm:t>
    </dgm:pt>
    <dgm:pt modelId="{BC533D9E-7794-490F-81FA-C2FB8109D8B5}">
      <dgm:prSet phldrT="[Text]"/>
      <dgm:spPr/>
      <dgm:t>
        <a:bodyPr/>
        <a:lstStyle/>
        <a:p>
          <a:r>
            <a:rPr lang="en-ZA" dirty="0" smtClean="0">
              <a:latin typeface="Arial Nova" panose="020B0504020202020204"/>
            </a:rPr>
            <a:t>HIV testing</a:t>
          </a:r>
          <a:endParaRPr lang="en-ZA" dirty="0">
            <a:latin typeface="Arial Nova" panose="020B0504020202020204"/>
          </a:endParaRPr>
        </a:p>
      </dgm:t>
    </dgm:pt>
    <dgm:pt modelId="{5DE99FB9-F3D8-4D8E-9A83-802FCC6010D7}" type="parTrans" cxnId="{A4450A48-EE6A-4344-B27F-B07426251795}">
      <dgm:prSet/>
      <dgm:spPr/>
      <dgm:t>
        <a:bodyPr/>
        <a:lstStyle/>
        <a:p>
          <a:endParaRPr lang="en-ZA"/>
        </a:p>
      </dgm:t>
    </dgm:pt>
    <dgm:pt modelId="{4BEAC572-08DC-4680-AE18-95E5DEBF3137}" type="sibTrans" cxnId="{A4450A48-EE6A-4344-B27F-B07426251795}">
      <dgm:prSet/>
      <dgm:spPr/>
      <dgm:t>
        <a:bodyPr/>
        <a:lstStyle/>
        <a:p>
          <a:endParaRPr lang="en-ZA"/>
        </a:p>
      </dgm:t>
    </dgm:pt>
    <dgm:pt modelId="{60EA29DA-2940-4D2C-9ADF-C75996EC55F4}">
      <dgm:prSet phldrT="[Text]"/>
      <dgm:spPr/>
      <dgm:t>
        <a:bodyPr/>
        <a:lstStyle/>
        <a:p>
          <a:r>
            <a:rPr lang="en-ZA" dirty="0" smtClean="0"/>
            <a:t>Offer PrEP</a:t>
          </a:r>
          <a:endParaRPr lang="en-ZA" dirty="0"/>
        </a:p>
      </dgm:t>
    </dgm:pt>
    <dgm:pt modelId="{39D76F60-0E38-4801-B1C8-92037F92F27D}" type="parTrans" cxnId="{B9E4C988-1B48-46DB-B55F-6C53160D71A6}">
      <dgm:prSet/>
      <dgm:spPr/>
      <dgm:t>
        <a:bodyPr/>
        <a:lstStyle/>
        <a:p>
          <a:endParaRPr lang="en-ZA"/>
        </a:p>
      </dgm:t>
    </dgm:pt>
    <dgm:pt modelId="{014E6F79-3B21-4804-9A89-C9CE70994ED5}" type="sibTrans" cxnId="{B9E4C988-1B48-46DB-B55F-6C53160D71A6}">
      <dgm:prSet/>
      <dgm:spPr/>
      <dgm:t>
        <a:bodyPr/>
        <a:lstStyle/>
        <a:p>
          <a:endParaRPr lang="en-ZA"/>
        </a:p>
      </dgm:t>
    </dgm:pt>
    <dgm:pt modelId="{A3D9F206-26AC-4F29-957F-FA80ED139BB2}">
      <dgm:prSet phldrT="[Text]"/>
      <dgm:spPr/>
      <dgm:t>
        <a:bodyPr/>
        <a:lstStyle/>
        <a:p>
          <a:r>
            <a:rPr lang="en-ZA" dirty="0" smtClean="0">
              <a:latin typeface="Arial Nova" panose="020B0504020202020204"/>
            </a:rPr>
            <a:t>PrEP continuation</a:t>
          </a:r>
          <a:endParaRPr lang="en-ZA" dirty="0">
            <a:latin typeface="Arial Nova" panose="020B0504020202020204"/>
          </a:endParaRPr>
        </a:p>
      </dgm:t>
    </dgm:pt>
    <dgm:pt modelId="{69A65F50-3213-478A-BDC3-DD1893D2C537}" type="parTrans" cxnId="{0145E853-9993-4A19-BAE3-74AD2F2A949F}">
      <dgm:prSet/>
      <dgm:spPr/>
      <dgm:t>
        <a:bodyPr/>
        <a:lstStyle/>
        <a:p>
          <a:endParaRPr lang="en-ZA"/>
        </a:p>
      </dgm:t>
    </dgm:pt>
    <dgm:pt modelId="{3F3726F3-0A6C-43AF-95DE-F3EA6A055FCF}" type="sibTrans" cxnId="{0145E853-9993-4A19-BAE3-74AD2F2A949F}">
      <dgm:prSet/>
      <dgm:spPr/>
      <dgm:t>
        <a:bodyPr/>
        <a:lstStyle/>
        <a:p>
          <a:endParaRPr lang="en-ZA"/>
        </a:p>
      </dgm:t>
    </dgm:pt>
    <dgm:pt modelId="{1EA8DD99-62CD-42EC-94BC-5F02FED635D5}" type="pres">
      <dgm:prSet presAssocID="{7E294A38-E4F4-4E22-AE33-09B75AFF88E9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n-ZA"/>
        </a:p>
      </dgm:t>
    </dgm:pt>
    <dgm:pt modelId="{2C00EB6B-EEC1-4C2E-A8CE-8839560ED1EE}" type="pres">
      <dgm:prSet presAssocID="{BC533D9E-7794-490F-81FA-C2FB8109D8B5}" presName="composite" presStyleCnt="0"/>
      <dgm:spPr/>
    </dgm:pt>
    <dgm:pt modelId="{6708171B-052B-45D0-8C48-2EA7C7A03353}" type="pres">
      <dgm:prSet presAssocID="{BC533D9E-7794-490F-81FA-C2FB8109D8B5}" presName="bentUpArrow1" presStyleLbl="alignImgPlace1" presStyleIdx="0" presStyleCnt="2"/>
      <dgm:spPr/>
    </dgm:pt>
    <dgm:pt modelId="{782649C5-0730-4D2D-9036-424A5C2D015A}" type="pres">
      <dgm:prSet presAssocID="{BC533D9E-7794-490F-81FA-C2FB8109D8B5}" presName="ParentText" presStyleLbl="node1" presStyleIdx="0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8D2564F8-B0FA-44EF-BF75-96F17E53A1E2}" type="pres">
      <dgm:prSet presAssocID="{BC533D9E-7794-490F-81FA-C2FB8109D8B5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CD4EBF97-D95C-40E6-AA62-4BA5D357B9DA}" type="pres">
      <dgm:prSet presAssocID="{4BEAC572-08DC-4680-AE18-95E5DEBF3137}" presName="sibTrans" presStyleCnt="0"/>
      <dgm:spPr/>
    </dgm:pt>
    <dgm:pt modelId="{E4BECAEF-AF9B-467A-860A-6F8BEBE3784C}" type="pres">
      <dgm:prSet presAssocID="{60EA29DA-2940-4D2C-9ADF-C75996EC55F4}" presName="composite" presStyleCnt="0"/>
      <dgm:spPr/>
    </dgm:pt>
    <dgm:pt modelId="{10D0BC73-D5FC-4566-9587-B7B78C1771E6}" type="pres">
      <dgm:prSet presAssocID="{60EA29DA-2940-4D2C-9ADF-C75996EC55F4}" presName="bentUpArrow1" presStyleLbl="alignImgPlace1" presStyleIdx="1" presStyleCnt="2"/>
      <dgm:spPr/>
    </dgm:pt>
    <dgm:pt modelId="{F16DC32B-A3F8-40E6-9B55-9A0061881531}" type="pres">
      <dgm:prSet presAssocID="{60EA29DA-2940-4D2C-9ADF-C75996EC55F4}" presName="ParentText" presStyleLbl="node1" presStyleIdx="1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601A7E1-2FAB-4099-B025-1B4DA032E072}" type="pres">
      <dgm:prSet presAssocID="{60EA29DA-2940-4D2C-9ADF-C75996EC55F4}" presName="ChildText" presStyleLbl="revTx" presStyleIdx="1" presStyleCnt="2" custScaleX="13505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F07BAD6A-EA87-4345-BD83-902AD73947D4}" type="pres">
      <dgm:prSet presAssocID="{014E6F79-3B21-4804-9A89-C9CE70994ED5}" presName="sibTrans" presStyleCnt="0"/>
      <dgm:spPr/>
    </dgm:pt>
    <dgm:pt modelId="{F19CA986-48AB-42F3-A361-2A3ADD4EC513}" type="pres">
      <dgm:prSet presAssocID="{A3D9F206-26AC-4F29-957F-FA80ED139BB2}" presName="composite" presStyleCnt="0"/>
      <dgm:spPr/>
    </dgm:pt>
    <dgm:pt modelId="{D8D07F24-6656-4ED1-BB8F-CB0871581C5A}" type="pres">
      <dgm:prSet presAssocID="{A3D9F206-26AC-4F29-957F-FA80ED139BB2}" presName="ParentText" presStyleLbl="node1" presStyleIdx="2" presStyleCnt="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EE5FC26B-95A2-4B24-9A8D-D0EE91CDE549}" type="presOf" srcId="{7E294A38-E4F4-4E22-AE33-09B75AFF88E9}" destId="{1EA8DD99-62CD-42EC-94BC-5F02FED635D5}" srcOrd="0" destOrd="0" presId="urn:microsoft.com/office/officeart/2005/8/layout/StepDownProcess"/>
    <dgm:cxn modelId="{A4450A48-EE6A-4344-B27F-B07426251795}" srcId="{7E294A38-E4F4-4E22-AE33-09B75AFF88E9}" destId="{BC533D9E-7794-490F-81FA-C2FB8109D8B5}" srcOrd="0" destOrd="0" parTransId="{5DE99FB9-F3D8-4D8E-9A83-802FCC6010D7}" sibTransId="{4BEAC572-08DC-4680-AE18-95E5DEBF3137}"/>
    <dgm:cxn modelId="{95C0AC5B-F602-4E21-8E81-6575C4CA128A}" type="presOf" srcId="{A3D9F206-26AC-4F29-957F-FA80ED139BB2}" destId="{D8D07F24-6656-4ED1-BB8F-CB0871581C5A}" srcOrd="0" destOrd="0" presId="urn:microsoft.com/office/officeart/2005/8/layout/StepDownProcess"/>
    <dgm:cxn modelId="{0145E853-9993-4A19-BAE3-74AD2F2A949F}" srcId="{7E294A38-E4F4-4E22-AE33-09B75AFF88E9}" destId="{A3D9F206-26AC-4F29-957F-FA80ED139BB2}" srcOrd="2" destOrd="0" parTransId="{69A65F50-3213-478A-BDC3-DD1893D2C537}" sibTransId="{3F3726F3-0A6C-43AF-95DE-F3EA6A055FCF}"/>
    <dgm:cxn modelId="{B9E4C988-1B48-46DB-B55F-6C53160D71A6}" srcId="{7E294A38-E4F4-4E22-AE33-09B75AFF88E9}" destId="{60EA29DA-2940-4D2C-9ADF-C75996EC55F4}" srcOrd="1" destOrd="0" parTransId="{39D76F60-0E38-4801-B1C8-92037F92F27D}" sibTransId="{014E6F79-3B21-4804-9A89-C9CE70994ED5}"/>
    <dgm:cxn modelId="{933BE2B1-AAAE-426A-BFD4-72CFEE951722}" type="presOf" srcId="{BC533D9E-7794-490F-81FA-C2FB8109D8B5}" destId="{782649C5-0730-4D2D-9036-424A5C2D015A}" srcOrd="0" destOrd="0" presId="urn:microsoft.com/office/officeart/2005/8/layout/StepDownProcess"/>
    <dgm:cxn modelId="{6F31D427-A830-4511-B3BD-CB19061EE2DC}" type="presOf" srcId="{60EA29DA-2940-4D2C-9ADF-C75996EC55F4}" destId="{F16DC32B-A3F8-40E6-9B55-9A0061881531}" srcOrd="0" destOrd="0" presId="urn:microsoft.com/office/officeart/2005/8/layout/StepDownProcess"/>
    <dgm:cxn modelId="{C84FF753-793A-4EA6-A4A7-27F6D20DB95C}" type="presParOf" srcId="{1EA8DD99-62CD-42EC-94BC-5F02FED635D5}" destId="{2C00EB6B-EEC1-4C2E-A8CE-8839560ED1EE}" srcOrd="0" destOrd="0" presId="urn:microsoft.com/office/officeart/2005/8/layout/StepDownProcess"/>
    <dgm:cxn modelId="{8CEB1408-FB88-4950-B02D-3EED6FE39586}" type="presParOf" srcId="{2C00EB6B-EEC1-4C2E-A8CE-8839560ED1EE}" destId="{6708171B-052B-45D0-8C48-2EA7C7A03353}" srcOrd="0" destOrd="0" presId="urn:microsoft.com/office/officeart/2005/8/layout/StepDownProcess"/>
    <dgm:cxn modelId="{AF1120CA-0F24-4CB7-8E5C-52C646B853CD}" type="presParOf" srcId="{2C00EB6B-EEC1-4C2E-A8CE-8839560ED1EE}" destId="{782649C5-0730-4D2D-9036-424A5C2D015A}" srcOrd="1" destOrd="0" presId="urn:microsoft.com/office/officeart/2005/8/layout/StepDownProcess"/>
    <dgm:cxn modelId="{6771FFD2-CA0B-4F5C-82F5-6F2B5B997C9A}" type="presParOf" srcId="{2C00EB6B-EEC1-4C2E-A8CE-8839560ED1EE}" destId="{8D2564F8-B0FA-44EF-BF75-96F17E53A1E2}" srcOrd="2" destOrd="0" presId="urn:microsoft.com/office/officeart/2005/8/layout/StepDownProcess"/>
    <dgm:cxn modelId="{DA96F3F7-C027-4B47-8424-40F6B8FAD9E8}" type="presParOf" srcId="{1EA8DD99-62CD-42EC-94BC-5F02FED635D5}" destId="{CD4EBF97-D95C-40E6-AA62-4BA5D357B9DA}" srcOrd="1" destOrd="0" presId="urn:microsoft.com/office/officeart/2005/8/layout/StepDownProcess"/>
    <dgm:cxn modelId="{FB2485BE-BACC-4D8E-821F-571DB835D74A}" type="presParOf" srcId="{1EA8DD99-62CD-42EC-94BC-5F02FED635D5}" destId="{E4BECAEF-AF9B-467A-860A-6F8BEBE3784C}" srcOrd="2" destOrd="0" presId="urn:microsoft.com/office/officeart/2005/8/layout/StepDownProcess"/>
    <dgm:cxn modelId="{AA19DC31-C552-40E2-9991-4A6A378E1939}" type="presParOf" srcId="{E4BECAEF-AF9B-467A-860A-6F8BEBE3784C}" destId="{10D0BC73-D5FC-4566-9587-B7B78C1771E6}" srcOrd="0" destOrd="0" presId="urn:microsoft.com/office/officeart/2005/8/layout/StepDownProcess"/>
    <dgm:cxn modelId="{E8C82603-D9C3-44D4-ABE3-080BAC407FA4}" type="presParOf" srcId="{E4BECAEF-AF9B-467A-860A-6F8BEBE3784C}" destId="{F16DC32B-A3F8-40E6-9B55-9A0061881531}" srcOrd="1" destOrd="0" presId="urn:microsoft.com/office/officeart/2005/8/layout/StepDownProcess"/>
    <dgm:cxn modelId="{74587AC5-D1F1-4187-9722-2A58BFDB6A7D}" type="presParOf" srcId="{E4BECAEF-AF9B-467A-860A-6F8BEBE3784C}" destId="{2601A7E1-2FAB-4099-B025-1B4DA032E072}" srcOrd="2" destOrd="0" presId="urn:microsoft.com/office/officeart/2005/8/layout/StepDownProcess"/>
    <dgm:cxn modelId="{00C8997F-60D0-41C4-8C44-9DA4DCF5EEF0}" type="presParOf" srcId="{1EA8DD99-62CD-42EC-94BC-5F02FED635D5}" destId="{F07BAD6A-EA87-4345-BD83-902AD73947D4}" srcOrd="3" destOrd="0" presId="urn:microsoft.com/office/officeart/2005/8/layout/StepDownProcess"/>
    <dgm:cxn modelId="{C294B951-C1AC-4DE0-A56D-05E1C9FC158E}" type="presParOf" srcId="{1EA8DD99-62CD-42EC-94BC-5F02FED635D5}" destId="{F19CA986-48AB-42F3-A361-2A3ADD4EC513}" srcOrd="4" destOrd="0" presId="urn:microsoft.com/office/officeart/2005/8/layout/StepDownProcess"/>
    <dgm:cxn modelId="{6020FD3B-7F90-43A2-A84B-7781397681FA}" type="presParOf" srcId="{F19CA986-48AB-42F3-A361-2A3ADD4EC513}" destId="{D8D07F24-6656-4ED1-BB8F-CB0871581C5A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18BDCB-4EA8-473D-9E86-3D6585F6368D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ZA"/>
        </a:p>
      </dgm:t>
    </dgm:pt>
    <dgm:pt modelId="{64D5A44D-EEAC-49F9-809F-E59FCD135FC2}">
      <dgm:prSet phldrT="[Text]" custT="1"/>
      <dgm:spPr/>
      <dgm:t>
        <a:bodyPr/>
        <a:lstStyle/>
        <a:p>
          <a:r>
            <a:rPr lang="en-ZA" sz="2400" smtClean="0"/>
            <a:t>Literature review</a:t>
          </a:r>
          <a:endParaRPr lang="en-ZA" sz="2400" dirty="0"/>
        </a:p>
      </dgm:t>
    </dgm:pt>
    <dgm:pt modelId="{7F682605-5538-4095-BD63-D38F3DE2856F}" type="parTrans" cxnId="{8E53D4FD-51AA-45AF-96C8-75832212A12B}">
      <dgm:prSet/>
      <dgm:spPr/>
      <dgm:t>
        <a:bodyPr/>
        <a:lstStyle/>
        <a:p>
          <a:endParaRPr lang="en-ZA"/>
        </a:p>
      </dgm:t>
    </dgm:pt>
    <dgm:pt modelId="{5CDF8D79-65B5-4FA5-B2AE-2C80E5CAAB51}" type="sibTrans" cxnId="{8E53D4FD-51AA-45AF-96C8-75832212A12B}">
      <dgm:prSet/>
      <dgm:spPr/>
      <dgm:t>
        <a:bodyPr/>
        <a:lstStyle/>
        <a:p>
          <a:endParaRPr lang="en-ZA"/>
        </a:p>
      </dgm:t>
    </dgm:pt>
    <dgm:pt modelId="{0CD2F71B-A5EA-4D63-B6F5-EDADCE19C4E3}">
      <dgm:prSet custT="1"/>
      <dgm:spPr/>
      <dgm:t>
        <a:bodyPr/>
        <a:lstStyle/>
        <a:p>
          <a:r>
            <a:rPr lang="en-ZA" sz="1800" smtClean="0"/>
            <a:t>Adaption of materials from existing programmes</a:t>
          </a:r>
          <a:endParaRPr lang="en-ZA" sz="1800" dirty="0"/>
        </a:p>
      </dgm:t>
    </dgm:pt>
    <dgm:pt modelId="{B69095EC-30E1-4744-BDB3-67A5802D4B08}" type="parTrans" cxnId="{98D4E5D9-CE3F-4B4F-B2EA-4425882F38E3}">
      <dgm:prSet/>
      <dgm:spPr/>
      <dgm:t>
        <a:bodyPr/>
        <a:lstStyle/>
        <a:p>
          <a:endParaRPr lang="en-ZA"/>
        </a:p>
      </dgm:t>
    </dgm:pt>
    <dgm:pt modelId="{4AAE1894-C81D-4AB5-A27A-E6F76F1A1681}" type="sibTrans" cxnId="{98D4E5D9-CE3F-4B4F-B2EA-4425882F38E3}">
      <dgm:prSet/>
      <dgm:spPr/>
      <dgm:t>
        <a:bodyPr/>
        <a:lstStyle/>
        <a:p>
          <a:endParaRPr lang="en-ZA"/>
        </a:p>
      </dgm:t>
    </dgm:pt>
    <dgm:pt modelId="{F5E7760D-5645-46B9-B1A7-FD1D105FF114}">
      <dgm:prSet custT="1"/>
      <dgm:spPr/>
      <dgm:t>
        <a:bodyPr/>
        <a:lstStyle/>
        <a:p>
          <a:r>
            <a:rPr lang="en-ZA" sz="2000" smtClean="0"/>
            <a:t>Pilot testing during training of facilitators</a:t>
          </a:r>
          <a:endParaRPr lang="en-ZA" sz="2000" dirty="0"/>
        </a:p>
      </dgm:t>
    </dgm:pt>
    <dgm:pt modelId="{7DDAE7F2-A89B-4B72-86CC-8ABE09217884}" type="parTrans" cxnId="{F541D53C-BC93-40F4-ADFA-908797404EEB}">
      <dgm:prSet/>
      <dgm:spPr/>
      <dgm:t>
        <a:bodyPr/>
        <a:lstStyle/>
        <a:p>
          <a:endParaRPr lang="en-ZA"/>
        </a:p>
      </dgm:t>
    </dgm:pt>
    <dgm:pt modelId="{6DC52F19-9865-4D89-85EC-12100D562A82}" type="sibTrans" cxnId="{F541D53C-BC93-40F4-ADFA-908797404EEB}">
      <dgm:prSet/>
      <dgm:spPr/>
      <dgm:t>
        <a:bodyPr/>
        <a:lstStyle/>
        <a:p>
          <a:endParaRPr lang="en-ZA"/>
        </a:p>
      </dgm:t>
    </dgm:pt>
    <dgm:pt modelId="{F391617B-F467-40FB-8ECA-AE73686D89C1}" type="pres">
      <dgm:prSet presAssocID="{C318BDCB-4EA8-473D-9E86-3D6585F6368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ZA"/>
        </a:p>
      </dgm:t>
    </dgm:pt>
    <dgm:pt modelId="{8F7817F8-51B3-4B4F-887B-ACB6C48E06E2}" type="pres">
      <dgm:prSet presAssocID="{64D5A44D-EEAC-49F9-809F-E59FCD135FC2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68DCA27A-70E7-409B-8BB9-5E5202A55941}" type="pres">
      <dgm:prSet presAssocID="{5CDF8D79-65B5-4FA5-B2AE-2C80E5CAAB51}" presName="parTxOnlySpace" presStyleCnt="0"/>
      <dgm:spPr/>
      <dgm:t>
        <a:bodyPr/>
        <a:lstStyle/>
        <a:p>
          <a:endParaRPr lang="en-ZA"/>
        </a:p>
      </dgm:t>
    </dgm:pt>
    <dgm:pt modelId="{04508671-26D4-4A0A-BB62-91A851AC87F6}" type="pres">
      <dgm:prSet presAssocID="{0CD2F71B-A5EA-4D63-B6F5-EDADCE19C4E3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B102CDA3-22A2-4E82-A103-DACF3FA9724A}" type="pres">
      <dgm:prSet presAssocID="{4AAE1894-C81D-4AB5-A27A-E6F76F1A1681}" presName="parTxOnlySpace" presStyleCnt="0"/>
      <dgm:spPr/>
      <dgm:t>
        <a:bodyPr/>
        <a:lstStyle/>
        <a:p>
          <a:endParaRPr lang="en-ZA"/>
        </a:p>
      </dgm:t>
    </dgm:pt>
    <dgm:pt modelId="{9D1CE935-EDB5-4678-900A-DD23E7F313F3}" type="pres">
      <dgm:prSet presAssocID="{F5E7760D-5645-46B9-B1A7-FD1D105FF11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64944267-7BFA-479A-BF65-13E13C3D2FBC}" type="presOf" srcId="{64D5A44D-EEAC-49F9-809F-E59FCD135FC2}" destId="{8F7817F8-51B3-4B4F-887B-ACB6C48E06E2}" srcOrd="0" destOrd="0" presId="urn:microsoft.com/office/officeart/2005/8/layout/chevron1"/>
    <dgm:cxn modelId="{98D4E5D9-CE3F-4B4F-B2EA-4425882F38E3}" srcId="{C318BDCB-4EA8-473D-9E86-3D6585F6368D}" destId="{0CD2F71B-A5EA-4D63-B6F5-EDADCE19C4E3}" srcOrd="1" destOrd="0" parTransId="{B69095EC-30E1-4744-BDB3-67A5802D4B08}" sibTransId="{4AAE1894-C81D-4AB5-A27A-E6F76F1A1681}"/>
    <dgm:cxn modelId="{8E53D4FD-51AA-45AF-96C8-75832212A12B}" srcId="{C318BDCB-4EA8-473D-9E86-3D6585F6368D}" destId="{64D5A44D-EEAC-49F9-809F-E59FCD135FC2}" srcOrd="0" destOrd="0" parTransId="{7F682605-5538-4095-BD63-D38F3DE2856F}" sibTransId="{5CDF8D79-65B5-4FA5-B2AE-2C80E5CAAB51}"/>
    <dgm:cxn modelId="{6DA493FD-83C4-402E-9014-C47A48CFDE94}" type="presOf" srcId="{0CD2F71B-A5EA-4D63-B6F5-EDADCE19C4E3}" destId="{04508671-26D4-4A0A-BB62-91A851AC87F6}" srcOrd="0" destOrd="0" presId="urn:microsoft.com/office/officeart/2005/8/layout/chevron1"/>
    <dgm:cxn modelId="{2B0BD4A2-FC27-47CF-9DD1-1FD45CB462F4}" type="presOf" srcId="{F5E7760D-5645-46B9-B1A7-FD1D105FF114}" destId="{9D1CE935-EDB5-4678-900A-DD23E7F313F3}" srcOrd="0" destOrd="0" presId="urn:microsoft.com/office/officeart/2005/8/layout/chevron1"/>
    <dgm:cxn modelId="{F541D53C-BC93-40F4-ADFA-908797404EEB}" srcId="{C318BDCB-4EA8-473D-9E86-3D6585F6368D}" destId="{F5E7760D-5645-46B9-B1A7-FD1D105FF114}" srcOrd="2" destOrd="0" parTransId="{7DDAE7F2-A89B-4B72-86CC-8ABE09217884}" sibTransId="{6DC52F19-9865-4D89-85EC-12100D562A82}"/>
    <dgm:cxn modelId="{385D2723-60BC-431F-A0CD-4464A0CA5880}" type="presOf" srcId="{C318BDCB-4EA8-473D-9E86-3D6585F6368D}" destId="{F391617B-F467-40FB-8ECA-AE73686D89C1}" srcOrd="0" destOrd="0" presId="urn:microsoft.com/office/officeart/2005/8/layout/chevron1"/>
    <dgm:cxn modelId="{FF420B24-FC9E-4E40-97F0-9EAB618EA583}" type="presParOf" srcId="{F391617B-F467-40FB-8ECA-AE73686D89C1}" destId="{8F7817F8-51B3-4B4F-887B-ACB6C48E06E2}" srcOrd="0" destOrd="0" presId="urn:microsoft.com/office/officeart/2005/8/layout/chevron1"/>
    <dgm:cxn modelId="{EB5AB5C1-09DA-476C-AC16-98DD0B2E5781}" type="presParOf" srcId="{F391617B-F467-40FB-8ECA-AE73686D89C1}" destId="{68DCA27A-70E7-409B-8BB9-5E5202A55941}" srcOrd="1" destOrd="0" presId="urn:microsoft.com/office/officeart/2005/8/layout/chevron1"/>
    <dgm:cxn modelId="{22EBDB6B-C6E5-4367-A89E-8A7E1314A023}" type="presParOf" srcId="{F391617B-F467-40FB-8ECA-AE73686D89C1}" destId="{04508671-26D4-4A0A-BB62-91A851AC87F6}" srcOrd="2" destOrd="0" presId="urn:microsoft.com/office/officeart/2005/8/layout/chevron1"/>
    <dgm:cxn modelId="{8BE5EBA4-1C30-4A4C-BB13-6F18505FFE75}" type="presParOf" srcId="{F391617B-F467-40FB-8ECA-AE73686D89C1}" destId="{B102CDA3-22A2-4E82-A103-DACF3FA9724A}" srcOrd="3" destOrd="0" presId="urn:microsoft.com/office/officeart/2005/8/layout/chevron1"/>
    <dgm:cxn modelId="{990FC728-56DC-4851-8CD9-44BEA35DE05A}" type="presParOf" srcId="{F391617B-F467-40FB-8ECA-AE73686D89C1}" destId="{9D1CE935-EDB5-4678-900A-DD23E7F313F3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01F81E-BAE2-459B-B3A1-2319D50EDEE7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09F0813A-9096-4687-BE08-E7BAE3ECF8B7}">
      <dgm:prSet phldrT="[Text]"/>
      <dgm:spPr/>
      <dgm:t>
        <a:bodyPr/>
        <a:lstStyle/>
        <a:p>
          <a:r>
            <a:rPr lang="en-ZA" dirty="0" smtClean="0"/>
            <a:t>Screening</a:t>
          </a:r>
          <a:endParaRPr lang="en-ZA" dirty="0"/>
        </a:p>
      </dgm:t>
    </dgm:pt>
    <dgm:pt modelId="{A2AFEAF8-44C0-42A8-82C7-20FC589F9CE6}" type="parTrans" cxnId="{5210DDA0-768F-4420-A4A3-BF596B0BA916}">
      <dgm:prSet/>
      <dgm:spPr/>
      <dgm:t>
        <a:bodyPr/>
        <a:lstStyle/>
        <a:p>
          <a:endParaRPr lang="en-ZA"/>
        </a:p>
      </dgm:t>
    </dgm:pt>
    <dgm:pt modelId="{22BD4BAD-F0C4-40C7-B30C-B6807D3AC749}" type="sibTrans" cxnId="{5210DDA0-768F-4420-A4A3-BF596B0BA916}">
      <dgm:prSet/>
      <dgm:spPr/>
      <dgm:t>
        <a:bodyPr/>
        <a:lstStyle/>
        <a:p>
          <a:endParaRPr lang="en-ZA"/>
        </a:p>
      </dgm:t>
    </dgm:pt>
    <dgm:pt modelId="{E34178E3-3EDD-4DE8-8C13-3FAEC1F34B95}">
      <dgm:prSet phldrT="[Text]"/>
      <dgm:spPr/>
      <dgm:t>
        <a:bodyPr/>
        <a:lstStyle/>
        <a:p>
          <a:r>
            <a:rPr lang="en-ZA" dirty="0" smtClean="0"/>
            <a:t>Enrolment </a:t>
          </a:r>
          <a:endParaRPr lang="en-ZA" dirty="0"/>
        </a:p>
      </dgm:t>
    </dgm:pt>
    <dgm:pt modelId="{2DB28746-1F30-40CE-BBBF-2CB62E66FA69}" type="parTrans" cxnId="{8DF35B99-992B-41D5-95D8-28EEE2090739}">
      <dgm:prSet/>
      <dgm:spPr/>
      <dgm:t>
        <a:bodyPr/>
        <a:lstStyle/>
        <a:p>
          <a:endParaRPr lang="en-ZA"/>
        </a:p>
      </dgm:t>
    </dgm:pt>
    <dgm:pt modelId="{73FAF0D5-333F-489E-AF8F-234376D39F25}" type="sibTrans" cxnId="{8DF35B99-992B-41D5-95D8-28EEE2090739}">
      <dgm:prSet/>
      <dgm:spPr/>
      <dgm:t>
        <a:bodyPr/>
        <a:lstStyle/>
        <a:p>
          <a:endParaRPr lang="en-ZA"/>
        </a:p>
      </dgm:t>
    </dgm:pt>
    <dgm:pt modelId="{5922900B-9E28-42D2-B020-BA14DBE9F204}">
      <dgm:prSet phldrT="[Text]"/>
      <dgm:spPr/>
      <dgm:t>
        <a:bodyPr/>
        <a:lstStyle/>
        <a:p>
          <a:r>
            <a:rPr lang="en-ZA" dirty="0" smtClean="0"/>
            <a:t>M1</a:t>
          </a:r>
          <a:endParaRPr lang="en-ZA" dirty="0"/>
        </a:p>
      </dgm:t>
    </dgm:pt>
    <dgm:pt modelId="{00FF5512-FD25-454B-9E74-7D8FDA182B74}" type="parTrans" cxnId="{E98E3AD7-84FA-4163-A581-22D328889183}">
      <dgm:prSet/>
      <dgm:spPr/>
      <dgm:t>
        <a:bodyPr/>
        <a:lstStyle/>
        <a:p>
          <a:endParaRPr lang="en-ZA"/>
        </a:p>
      </dgm:t>
    </dgm:pt>
    <dgm:pt modelId="{9F84A7FC-8624-4C2C-8D25-D0B4FD21939D}" type="sibTrans" cxnId="{E98E3AD7-84FA-4163-A581-22D328889183}">
      <dgm:prSet/>
      <dgm:spPr/>
      <dgm:t>
        <a:bodyPr/>
        <a:lstStyle/>
        <a:p>
          <a:endParaRPr lang="en-ZA"/>
        </a:p>
      </dgm:t>
    </dgm:pt>
    <dgm:pt modelId="{ADB2804C-F9E0-4418-BF0D-B063B6B48F10}">
      <dgm:prSet phldrT="[Text]"/>
      <dgm:spPr/>
      <dgm:t>
        <a:bodyPr/>
        <a:lstStyle/>
        <a:p>
          <a:r>
            <a:rPr lang="en-ZA" dirty="0" smtClean="0"/>
            <a:t>M3</a:t>
          </a:r>
          <a:endParaRPr lang="en-ZA" dirty="0"/>
        </a:p>
      </dgm:t>
    </dgm:pt>
    <dgm:pt modelId="{3C0AE98C-1EE2-4AF2-AFB4-2743B23ECFF0}" type="parTrans" cxnId="{14749528-0A5C-4A60-B551-896A199079A2}">
      <dgm:prSet/>
      <dgm:spPr/>
      <dgm:t>
        <a:bodyPr/>
        <a:lstStyle/>
        <a:p>
          <a:endParaRPr lang="en-ZA"/>
        </a:p>
      </dgm:t>
    </dgm:pt>
    <dgm:pt modelId="{4B309BD9-D809-4772-998C-3DCCDBA63BEE}" type="sibTrans" cxnId="{14749528-0A5C-4A60-B551-896A199079A2}">
      <dgm:prSet/>
      <dgm:spPr/>
      <dgm:t>
        <a:bodyPr/>
        <a:lstStyle/>
        <a:p>
          <a:endParaRPr lang="en-ZA"/>
        </a:p>
      </dgm:t>
    </dgm:pt>
    <dgm:pt modelId="{2BF8E390-99BB-461B-944C-0A1BDC4C885B}">
      <dgm:prSet phldrT="[Text]"/>
      <dgm:spPr/>
      <dgm:t>
        <a:bodyPr/>
        <a:lstStyle/>
        <a:p>
          <a:r>
            <a:rPr lang="en-ZA" dirty="0" smtClean="0"/>
            <a:t>M6, 9, 12</a:t>
          </a:r>
          <a:endParaRPr lang="en-ZA" dirty="0"/>
        </a:p>
      </dgm:t>
    </dgm:pt>
    <dgm:pt modelId="{3E5CC9BC-6812-4B8B-9336-B2DBAB33AA2D}" type="parTrans" cxnId="{DA52498E-92D9-4E68-8F39-7495CFB732C9}">
      <dgm:prSet/>
      <dgm:spPr/>
      <dgm:t>
        <a:bodyPr/>
        <a:lstStyle/>
        <a:p>
          <a:endParaRPr lang="en-ZA"/>
        </a:p>
      </dgm:t>
    </dgm:pt>
    <dgm:pt modelId="{C05C9CD6-D2FB-484D-9E54-9A5E1E5D8C1B}" type="sibTrans" cxnId="{DA52498E-92D9-4E68-8F39-7495CFB732C9}">
      <dgm:prSet/>
      <dgm:spPr/>
      <dgm:t>
        <a:bodyPr/>
        <a:lstStyle/>
        <a:p>
          <a:endParaRPr lang="en-ZA"/>
        </a:p>
      </dgm:t>
    </dgm:pt>
    <dgm:pt modelId="{8395DB52-E030-4249-A123-24CBD7082069}" type="pres">
      <dgm:prSet presAssocID="{FD01F81E-BAE2-459B-B3A1-2319D50EDEE7}" presName="Name0" presStyleCnt="0">
        <dgm:presLayoutVars>
          <dgm:dir/>
          <dgm:animLvl val="lvl"/>
          <dgm:resizeHandles val="exact"/>
        </dgm:presLayoutVars>
      </dgm:prSet>
      <dgm:spPr/>
    </dgm:pt>
    <dgm:pt modelId="{F2ED2DCD-8DBF-433C-B75A-7756B0005A09}" type="pres">
      <dgm:prSet presAssocID="{09F0813A-9096-4687-BE08-E7BAE3ECF8B7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25C652FB-EE48-4E82-B73B-0AE79411E76B}" type="pres">
      <dgm:prSet presAssocID="{22BD4BAD-F0C4-40C7-B30C-B6807D3AC749}" presName="parTxOnlySpace" presStyleCnt="0"/>
      <dgm:spPr/>
    </dgm:pt>
    <dgm:pt modelId="{DF85A12C-56C1-4499-B9EB-76180FDA7D0C}" type="pres">
      <dgm:prSet presAssocID="{E34178E3-3EDD-4DE8-8C13-3FAEC1F34B95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558970D6-E743-4ECA-ADE9-2A7696181C0D}" type="pres">
      <dgm:prSet presAssocID="{73FAF0D5-333F-489E-AF8F-234376D39F25}" presName="parTxOnlySpace" presStyleCnt="0"/>
      <dgm:spPr/>
    </dgm:pt>
    <dgm:pt modelId="{5179F04E-3D14-4CD6-BDC9-20FEBA199351}" type="pres">
      <dgm:prSet presAssocID="{5922900B-9E28-42D2-B020-BA14DBE9F204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1369522D-4538-419E-9536-9BFDC6071BEB}" type="pres">
      <dgm:prSet presAssocID="{9F84A7FC-8624-4C2C-8D25-D0B4FD21939D}" presName="parTxOnlySpace" presStyleCnt="0"/>
      <dgm:spPr/>
    </dgm:pt>
    <dgm:pt modelId="{026ED757-B0E5-43E8-A2DA-23BB7305F839}" type="pres">
      <dgm:prSet presAssocID="{ADB2804C-F9E0-4418-BF0D-B063B6B48F10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EA21417E-4996-49A2-8178-E8458024F6DA}" type="pres">
      <dgm:prSet presAssocID="{4B309BD9-D809-4772-998C-3DCCDBA63BEE}" presName="parTxOnlySpace" presStyleCnt="0"/>
      <dgm:spPr/>
    </dgm:pt>
    <dgm:pt modelId="{79AF8D40-B401-42F2-ACBC-FA01440C1628}" type="pres">
      <dgm:prSet presAssocID="{2BF8E390-99BB-461B-944C-0A1BDC4C885B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ZA"/>
        </a:p>
      </dgm:t>
    </dgm:pt>
  </dgm:ptLst>
  <dgm:cxnLst>
    <dgm:cxn modelId="{14749528-0A5C-4A60-B551-896A199079A2}" srcId="{FD01F81E-BAE2-459B-B3A1-2319D50EDEE7}" destId="{ADB2804C-F9E0-4418-BF0D-B063B6B48F10}" srcOrd="3" destOrd="0" parTransId="{3C0AE98C-1EE2-4AF2-AFB4-2743B23ECFF0}" sibTransId="{4B309BD9-D809-4772-998C-3DCCDBA63BEE}"/>
    <dgm:cxn modelId="{7B94D3B0-BA5F-4F5B-A811-923ED5D7C906}" type="presOf" srcId="{ADB2804C-F9E0-4418-BF0D-B063B6B48F10}" destId="{026ED757-B0E5-43E8-A2DA-23BB7305F839}" srcOrd="0" destOrd="0" presId="urn:microsoft.com/office/officeart/2005/8/layout/chevron1"/>
    <dgm:cxn modelId="{0AA6F932-E3ED-46B6-BFE5-6A22AF389476}" type="presOf" srcId="{2BF8E390-99BB-461B-944C-0A1BDC4C885B}" destId="{79AF8D40-B401-42F2-ACBC-FA01440C1628}" srcOrd="0" destOrd="0" presId="urn:microsoft.com/office/officeart/2005/8/layout/chevron1"/>
    <dgm:cxn modelId="{E98E3AD7-84FA-4163-A581-22D328889183}" srcId="{FD01F81E-BAE2-459B-B3A1-2319D50EDEE7}" destId="{5922900B-9E28-42D2-B020-BA14DBE9F204}" srcOrd="2" destOrd="0" parTransId="{00FF5512-FD25-454B-9E74-7D8FDA182B74}" sibTransId="{9F84A7FC-8624-4C2C-8D25-D0B4FD21939D}"/>
    <dgm:cxn modelId="{5210DDA0-768F-4420-A4A3-BF596B0BA916}" srcId="{FD01F81E-BAE2-459B-B3A1-2319D50EDEE7}" destId="{09F0813A-9096-4687-BE08-E7BAE3ECF8B7}" srcOrd="0" destOrd="0" parTransId="{A2AFEAF8-44C0-42A8-82C7-20FC589F9CE6}" sibTransId="{22BD4BAD-F0C4-40C7-B30C-B6807D3AC749}"/>
    <dgm:cxn modelId="{2877664E-5D31-40C7-9C7A-884FF16A3236}" type="presOf" srcId="{E34178E3-3EDD-4DE8-8C13-3FAEC1F34B95}" destId="{DF85A12C-56C1-4499-B9EB-76180FDA7D0C}" srcOrd="0" destOrd="0" presId="urn:microsoft.com/office/officeart/2005/8/layout/chevron1"/>
    <dgm:cxn modelId="{8DF35B99-992B-41D5-95D8-28EEE2090739}" srcId="{FD01F81E-BAE2-459B-B3A1-2319D50EDEE7}" destId="{E34178E3-3EDD-4DE8-8C13-3FAEC1F34B95}" srcOrd="1" destOrd="0" parTransId="{2DB28746-1F30-40CE-BBBF-2CB62E66FA69}" sibTransId="{73FAF0D5-333F-489E-AF8F-234376D39F25}"/>
    <dgm:cxn modelId="{AA3ACBBF-F5CF-4DF3-8A86-AE8B27158126}" type="presOf" srcId="{5922900B-9E28-42D2-B020-BA14DBE9F204}" destId="{5179F04E-3D14-4CD6-BDC9-20FEBA199351}" srcOrd="0" destOrd="0" presId="urn:microsoft.com/office/officeart/2005/8/layout/chevron1"/>
    <dgm:cxn modelId="{9EF18C62-678D-488C-A095-BACCAAADA155}" type="presOf" srcId="{FD01F81E-BAE2-459B-B3A1-2319D50EDEE7}" destId="{8395DB52-E030-4249-A123-24CBD7082069}" srcOrd="0" destOrd="0" presId="urn:microsoft.com/office/officeart/2005/8/layout/chevron1"/>
    <dgm:cxn modelId="{2398089D-CEEB-4490-AFDF-14340BA64FD3}" type="presOf" srcId="{09F0813A-9096-4687-BE08-E7BAE3ECF8B7}" destId="{F2ED2DCD-8DBF-433C-B75A-7756B0005A09}" srcOrd="0" destOrd="0" presId="urn:microsoft.com/office/officeart/2005/8/layout/chevron1"/>
    <dgm:cxn modelId="{DA52498E-92D9-4E68-8F39-7495CFB732C9}" srcId="{FD01F81E-BAE2-459B-B3A1-2319D50EDEE7}" destId="{2BF8E390-99BB-461B-944C-0A1BDC4C885B}" srcOrd="4" destOrd="0" parTransId="{3E5CC9BC-6812-4B8B-9336-B2DBAB33AA2D}" sibTransId="{C05C9CD6-D2FB-484D-9E54-9A5E1E5D8C1B}"/>
    <dgm:cxn modelId="{73114A04-FD6E-4961-8A7E-9036D191990D}" type="presParOf" srcId="{8395DB52-E030-4249-A123-24CBD7082069}" destId="{F2ED2DCD-8DBF-433C-B75A-7756B0005A09}" srcOrd="0" destOrd="0" presId="urn:microsoft.com/office/officeart/2005/8/layout/chevron1"/>
    <dgm:cxn modelId="{B46BD21F-675F-4317-BDCD-B0EE58A94F59}" type="presParOf" srcId="{8395DB52-E030-4249-A123-24CBD7082069}" destId="{25C652FB-EE48-4E82-B73B-0AE79411E76B}" srcOrd="1" destOrd="0" presId="urn:microsoft.com/office/officeart/2005/8/layout/chevron1"/>
    <dgm:cxn modelId="{BA39443A-2459-4420-8170-DF59BA2F8B5A}" type="presParOf" srcId="{8395DB52-E030-4249-A123-24CBD7082069}" destId="{DF85A12C-56C1-4499-B9EB-76180FDA7D0C}" srcOrd="2" destOrd="0" presId="urn:microsoft.com/office/officeart/2005/8/layout/chevron1"/>
    <dgm:cxn modelId="{60870B30-1DC8-4605-A426-4DA17FAD3D65}" type="presParOf" srcId="{8395DB52-E030-4249-A123-24CBD7082069}" destId="{558970D6-E743-4ECA-ADE9-2A7696181C0D}" srcOrd="3" destOrd="0" presId="urn:microsoft.com/office/officeart/2005/8/layout/chevron1"/>
    <dgm:cxn modelId="{D4CAF0AA-3A9C-4616-BE2D-C7D3E9A57535}" type="presParOf" srcId="{8395DB52-E030-4249-A123-24CBD7082069}" destId="{5179F04E-3D14-4CD6-BDC9-20FEBA199351}" srcOrd="4" destOrd="0" presId="urn:microsoft.com/office/officeart/2005/8/layout/chevron1"/>
    <dgm:cxn modelId="{F82FC0AC-311D-42DF-9C3F-C02F5F157A17}" type="presParOf" srcId="{8395DB52-E030-4249-A123-24CBD7082069}" destId="{1369522D-4538-419E-9536-9BFDC6071BEB}" srcOrd="5" destOrd="0" presId="urn:microsoft.com/office/officeart/2005/8/layout/chevron1"/>
    <dgm:cxn modelId="{9592ACBA-C115-479A-910A-AAB7897E5206}" type="presParOf" srcId="{8395DB52-E030-4249-A123-24CBD7082069}" destId="{026ED757-B0E5-43E8-A2DA-23BB7305F839}" srcOrd="6" destOrd="0" presId="urn:microsoft.com/office/officeart/2005/8/layout/chevron1"/>
    <dgm:cxn modelId="{610801A6-739A-4EED-87DF-E25922B1D9DD}" type="presParOf" srcId="{8395DB52-E030-4249-A123-24CBD7082069}" destId="{EA21417E-4996-49A2-8178-E8458024F6DA}" srcOrd="7" destOrd="0" presId="urn:microsoft.com/office/officeart/2005/8/layout/chevron1"/>
    <dgm:cxn modelId="{8E0EBADD-4DE6-4471-8680-6E199A6BC1B3}" type="presParOf" srcId="{8395DB52-E030-4249-A123-24CBD7082069}" destId="{79AF8D40-B401-42F2-ACBC-FA01440C1628}" srcOrd="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B78A29-46C2-40AD-9447-8655C572763E}">
      <dsp:nvSpPr>
        <dsp:cNvPr id="0" name=""/>
        <dsp:cNvSpPr/>
      </dsp:nvSpPr>
      <dsp:spPr>
        <a:xfrm>
          <a:off x="2084066" y="457463"/>
          <a:ext cx="3655123" cy="3655123"/>
        </a:xfrm>
        <a:prstGeom prst="pie">
          <a:avLst>
            <a:gd name="adj1" fmla="val 16200000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 smtClean="0"/>
            <a:t>Ineffective</a:t>
          </a:r>
          <a:endParaRPr lang="en-ZA" sz="2200" kern="1200" dirty="0"/>
        </a:p>
      </dsp:txBody>
      <dsp:txXfrm>
        <a:off x="3953401" y="1133661"/>
        <a:ext cx="1348914" cy="1087834"/>
      </dsp:txXfrm>
    </dsp:sp>
    <dsp:sp modelId="{BA37C5B3-DBED-440B-B8F0-14A473CB438F}">
      <dsp:nvSpPr>
        <dsp:cNvPr id="0" name=""/>
        <dsp:cNvSpPr/>
      </dsp:nvSpPr>
      <dsp:spPr>
        <a:xfrm>
          <a:off x="2255335" y="629666"/>
          <a:ext cx="3655123" cy="3655123"/>
        </a:xfrm>
        <a:prstGeom prst="pie">
          <a:avLst>
            <a:gd name="adj1" fmla="val 0"/>
            <a:gd name="adj2" fmla="val 54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 smtClean="0"/>
            <a:t>Promising</a:t>
          </a:r>
          <a:endParaRPr lang="en-ZA" sz="2200" kern="1200" dirty="0"/>
        </a:p>
      </dsp:txBody>
      <dsp:txXfrm>
        <a:off x="4148167" y="2522498"/>
        <a:ext cx="1348914" cy="1087834"/>
      </dsp:txXfrm>
    </dsp:sp>
    <dsp:sp modelId="{97C1593A-7DD8-4A6C-AAC9-961666C84367}">
      <dsp:nvSpPr>
        <dsp:cNvPr id="0" name=""/>
        <dsp:cNvSpPr/>
      </dsp:nvSpPr>
      <dsp:spPr>
        <a:xfrm>
          <a:off x="2038769" y="425125"/>
          <a:ext cx="3655123" cy="3655123"/>
        </a:xfrm>
        <a:prstGeom prst="pie">
          <a:avLst>
            <a:gd name="adj1" fmla="val 5400000"/>
            <a:gd name="adj2" fmla="val 108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 smtClean="0"/>
            <a:t>Insufficient evidence</a:t>
          </a:r>
          <a:endParaRPr lang="en-ZA" sz="2200" kern="1200" dirty="0"/>
        </a:p>
      </dsp:txBody>
      <dsp:txXfrm>
        <a:off x="2452146" y="2317957"/>
        <a:ext cx="1348914" cy="1087834"/>
      </dsp:txXfrm>
    </dsp:sp>
    <dsp:sp modelId="{3C05F1B8-2635-4626-8B94-DD16FCC0CEBE}">
      <dsp:nvSpPr>
        <dsp:cNvPr id="0" name=""/>
        <dsp:cNvSpPr/>
      </dsp:nvSpPr>
      <dsp:spPr>
        <a:xfrm>
          <a:off x="2038769" y="425125"/>
          <a:ext cx="3655123" cy="3655123"/>
        </a:xfrm>
        <a:prstGeom prst="pie">
          <a:avLst>
            <a:gd name="adj1" fmla="val 108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200" kern="1200" dirty="0" smtClean="0"/>
            <a:t>Conflicting</a:t>
          </a:r>
          <a:endParaRPr lang="en-ZA" sz="2200" kern="1200" dirty="0"/>
        </a:p>
      </dsp:txBody>
      <dsp:txXfrm>
        <a:off x="2452146" y="1099583"/>
        <a:ext cx="1348914" cy="10878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08171B-052B-45D0-8C48-2EA7C7A03353}">
      <dsp:nvSpPr>
        <dsp:cNvPr id="0" name=""/>
        <dsp:cNvSpPr/>
      </dsp:nvSpPr>
      <dsp:spPr>
        <a:xfrm rot="5400000">
          <a:off x="1623880" y="1269529"/>
          <a:ext cx="1122789" cy="127825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2649C5-0730-4D2D-9036-424A5C2D015A}">
      <dsp:nvSpPr>
        <dsp:cNvPr id="0" name=""/>
        <dsp:cNvSpPr/>
      </dsp:nvSpPr>
      <dsp:spPr>
        <a:xfrm>
          <a:off x="1326409" y="24894"/>
          <a:ext cx="1890116" cy="1323020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 dirty="0" smtClean="0">
              <a:latin typeface="Arial Nova" panose="020B0504020202020204"/>
            </a:rPr>
            <a:t>HIV testing</a:t>
          </a:r>
          <a:endParaRPr lang="en-ZA" sz="2300" kern="1200" dirty="0">
            <a:latin typeface="Arial Nova" panose="020B0504020202020204"/>
          </a:endParaRPr>
        </a:p>
      </dsp:txBody>
      <dsp:txXfrm>
        <a:off x="1391005" y="89490"/>
        <a:ext cx="1760924" cy="1193828"/>
      </dsp:txXfrm>
    </dsp:sp>
    <dsp:sp modelId="{8D2564F8-B0FA-44EF-BF75-96F17E53A1E2}">
      <dsp:nvSpPr>
        <dsp:cNvPr id="0" name=""/>
        <dsp:cNvSpPr/>
      </dsp:nvSpPr>
      <dsp:spPr>
        <a:xfrm>
          <a:off x="3216525" y="151075"/>
          <a:ext cx="1374690" cy="1069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0D0BC73-D5FC-4566-9587-B7B78C1771E6}">
      <dsp:nvSpPr>
        <dsp:cNvPr id="0" name=""/>
        <dsp:cNvSpPr/>
      </dsp:nvSpPr>
      <dsp:spPr>
        <a:xfrm rot="5400000">
          <a:off x="3190987" y="2755718"/>
          <a:ext cx="1122789" cy="1278256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-7344354"/>
            <a:satOff val="-15375"/>
            <a:lumOff val="1056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6DC32B-A3F8-40E6-9B55-9A0061881531}">
      <dsp:nvSpPr>
        <dsp:cNvPr id="0" name=""/>
        <dsp:cNvSpPr/>
      </dsp:nvSpPr>
      <dsp:spPr>
        <a:xfrm>
          <a:off x="2893516" y="1511083"/>
          <a:ext cx="1890116" cy="1323020"/>
        </a:xfrm>
        <a:prstGeom prst="roundRect">
          <a:avLst>
            <a:gd name="adj" fmla="val 16670"/>
          </a:avLst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 dirty="0" smtClean="0"/>
            <a:t>Offer PrEP</a:t>
          </a:r>
          <a:endParaRPr lang="en-ZA" sz="2300" kern="1200" dirty="0"/>
        </a:p>
      </dsp:txBody>
      <dsp:txXfrm>
        <a:off x="2958112" y="1575679"/>
        <a:ext cx="1760924" cy="1193828"/>
      </dsp:txXfrm>
    </dsp:sp>
    <dsp:sp modelId="{2601A7E1-2FAB-4099-B025-1B4DA032E072}">
      <dsp:nvSpPr>
        <dsp:cNvPr id="0" name=""/>
        <dsp:cNvSpPr/>
      </dsp:nvSpPr>
      <dsp:spPr>
        <a:xfrm>
          <a:off x="4783633" y="1637263"/>
          <a:ext cx="1374690" cy="106932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D07F24-6656-4ED1-BB8F-CB0871581C5A}">
      <dsp:nvSpPr>
        <dsp:cNvPr id="0" name=""/>
        <dsp:cNvSpPr/>
      </dsp:nvSpPr>
      <dsp:spPr>
        <a:xfrm>
          <a:off x="4460624" y="2997271"/>
          <a:ext cx="1890116" cy="1323020"/>
        </a:xfrm>
        <a:prstGeom prst="roundRect">
          <a:avLst>
            <a:gd name="adj" fmla="val 1667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2300" kern="1200" dirty="0" smtClean="0">
              <a:latin typeface="Arial Nova" panose="020B0504020202020204"/>
            </a:rPr>
            <a:t>PrEP continuation</a:t>
          </a:r>
          <a:endParaRPr lang="en-ZA" sz="2300" kern="1200" dirty="0">
            <a:latin typeface="Arial Nova" panose="020B0504020202020204"/>
          </a:endParaRPr>
        </a:p>
      </dsp:txBody>
      <dsp:txXfrm>
        <a:off x="4525220" y="3061867"/>
        <a:ext cx="1760924" cy="1193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ED2DCD-8DBF-433C-B75A-7756B0005A09}">
      <dsp:nvSpPr>
        <dsp:cNvPr id="0" name=""/>
        <dsp:cNvSpPr/>
      </dsp:nvSpPr>
      <dsp:spPr>
        <a:xfrm>
          <a:off x="2085" y="567740"/>
          <a:ext cx="1855778" cy="742311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Screening</a:t>
          </a:r>
          <a:endParaRPr lang="en-ZA" sz="1800" kern="1200" dirty="0"/>
        </a:p>
      </dsp:txBody>
      <dsp:txXfrm>
        <a:off x="373241" y="567740"/>
        <a:ext cx="1113467" cy="742311"/>
      </dsp:txXfrm>
    </dsp:sp>
    <dsp:sp modelId="{DF85A12C-56C1-4499-B9EB-76180FDA7D0C}">
      <dsp:nvSpPr>
        <dsp:cNvPr id="0" name=""/>
        <dsp:cNvSpPr/>
      </dsp:nvSpPr>
      <dsp:spPr>
        <a:xfrm>
          <a:off x="1672285" y="567740"/>
          <a:ext cx="1855778" cy="742311"/>
        </a:xfrm>
        <a:prstGeom prst="chevron">
          <a:avLst/>
        </a:prstGeom>
        <a:solidFill>
          <a:schemeClr val="accent4">
            <a:hueOff val="2598923"/>
            <a:satOff val="-11992"/>
            <a:lumOff val="4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Enrolment </a:t>
          </a:r>
          <a:endParaRPr lang="en-ZA" sz="1800" kern="1200" dirty="0"/>
        </a:p>
      </dsp:txBody>
      <dsp:txXfrm>
        <a:off x="2043441" y="567740"/>
        <a:ext cx="1113467" cy="742311"/>
      </dsp:txXfrm>
    </dsp:sp>
    <dsp:sp modelId="{5179F04E-3D14-4CD6-BDC9-20FEBA199351}">
      <dsp:nvSpPr>
        <dsp:cNvPr id="0" name=""/>
        <dsp:cNvSpPr/>
      </dsp:nvSpPr>
      <dsp:spPr>
        <a:xfrm>
          <a:off x="3342485" y="567740"/>
          <a:ext cx="1855778" cy="742311"/>
        </a:xfrm>
        <a:prstGeom prst="chevron">
          <a:avLst/>
        </a:prstGeom>
        <a:solidFill>
          <a:schemeClr val="accent4">
            <a:hueOff val="5197846"/>
            <a:satOff val="-23984"/>
            <a:lumOff val="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M1</a:t>
          </a:r>
          <a:endParaRPr lang="en-ZA" sz="1800" kern="1200" dirty="0"/>
        </a:p>
      </dsp:txBody>
      <dsp:txXfrm>
        <a:off x="3713641" y="567740"/>
        <a:ext cx="1113467" cy="742311"/>
      </dsp:txXfrm>
    </dsp:sp>
    <dsp:sp modelId="{026ED757-B0E5-43E8-A2DA-23BB7305F839}">
      <dsp:nvSpPr>
        <dsp:cNvPr id="0" name=""/>
        <dsp:cNvSpPr/>
      </dsp:nvSpPr>
      <dsp:spPr>
        <a:xfrm>
          <a:off x="5012686" y="567740"/>
          <a:ext cx="1855778" cy="742311"/>
        </a:xfrm>
        <a:prstGeom prst="chevron">
          <a:avLst/>
        </a:prstGeom>
        <a:solidFill>
          <a:schemeClr val="accent4">
            <a:hueOff val="7796769"/>
            <a:satOff val="-35976"/>
            <a:lumOff val="13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M3</a:t>
          </a:r>
          <a:endParaRPr lang="en-ZA" sz="1800" kern="1200" dirty="0"/>
        </a:p>
      </dsp:txBody>
      <dsp:txXfrm>
        <a:off x="5383842" y="567740"/>
        <a:ext cx="1113467" cy="742311"/>
      </dsp:txXfrm>
    </dsp:sp>
    <dsp:sp modelId="{79AF8D40-B401-42F2-ACBC-FA01440C1628}">
      <dsp:nvSpPr>
        <dsp:cNvPr id="0" name=""/>
        <dsp:cNvSpPr/>
      </dsp:nvSpPr>
      <dsp:spPr>
        <a:xfrm>
          <a:off x="6682886" y="567740"/>
          <a:ext cx="1855778" cy="742311"/>
        </a:xfrm>
        <a:prstGeom prst="chevron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800" kern="1200" dirty="0" smtClean="0"/>
            <a:t>M6, 9, 12</a:t>
          </a:r>
          <a:endParaRPr lang="en-ZA" sz="1800" kern="1200" dirty="0"/>
        </a:p>
      </dsp:txBody>
      <dsp:txXfrm>
        <a:off x="7054042" y="567740"/>
        <a:ext cx="1113467" cy="7423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291781-6F39-4922-AC2F-B238890FF225}" type="datetimeFigureOut">
              <a:rPr lang="en-ZA" smtClean="0"/>
              <a:t>2018/07/23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252FDE-AB71-46E1-ADE0-49A8099A761F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66931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Good morning</a:t>
            </a:r>
          </a:p>
          <a:p>
            <a:r>
              <a:rPr lang="en-US" dirty="0" smtClean="0"/>
              <a:t>I am going to talk</a:t>
            </a:r>
            <a:r>
              <a:rPr lang="en-US" baseline="0" dirty="0" smtClean="0"/>
              <a:t> to you about EMPOWER – </a:t>
            </a:r>
            <a:r>
              <a:rPr lang="en-US" baseline="0" smtClean="0"/>
              <a:t>a combination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252FDE-AB71-46E1-ADE0-49A8099A761F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179588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1200" dirty="0" smtClean="0"/>
              <a:t>Recommendations based on systematic review of 12 randomised controlled trials of oral PrEP effectiveness conducted in a range of different populations worldwide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ZA" sz="1200" dirty="0" smtClean="0"/>
              <a:t>PrEP was effective in reducing HIV risk across age, gender, ARV regimen (TDF versus emtricitabine (FTC) + TDF) or mode of acquiring HIV (rectal or penile/ vaginal). </a:t>
            </a:r>
          </a:p>
          <a:p>
            <a:endParaRPr lang="en-ZA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D09485-28BB-45BE-8F29-7EFCCED03830}" type="slidenum">
              <a:rPr lang="en-ZA" smtClean="0"/>
              <a:t>3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451376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795D34-93E5-4E1C-80BC-DAEA2FF734D9}" type="slidenum">
              <a:rPr lang="en-ZA" smtClean="0"/>
              <a:t>4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751348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Lit review on existing materials on Community-based treatment support groups conducted and material were developed and adapted from Youth care clubs model and existing violence and stigma prevention programs for inclusion in the EMPOWER clubs.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four session curriculum was developed: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 session 1 aims to address how gender norms and roles are formed and can be harmful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Session2 looks at how various types of power presents in their daily lives and the main types of violence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Session3 then aims to teach the girls to recognise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stigma as an obstacle to </a:t>
            </a:r>
            <a:r>
              <a:rPr lang="en-ZA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PrEP</a:t>
            </a:r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adherence. And we also talk about negotiating safe sex practices with boyfriends/partners in this session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session on empowerment looks at ignoring negative influence in their lives and setting goals for the future</a:t>
            </a:r>
          </a:p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FBCA01-85DD-480D-8B3F-C7529F79472B}" type="slidenum">
              <a:rPr lang="en-ZA" smtClean="0"/>
              <a:t>10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560324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Sessions are sequentially structured- in that participants do not attend session 2 if S1 is missed  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Participants gathered at the adolescent clinic and are then moved to a venue away from the clinic setting to create a safe space for conversation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Clubs take an average of 2 hours per session- data from SISTA South Africa RCT provides some reassurance that even with as few as three 2. 5 hour sessions; increasing knowledge, greater relationship control and more accepting attitudes towards HIV stigma are possible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  <a:p>
            <a:r>
              <a:rPr lang="en-ZA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15-20 participants are invited at a time</a:t>
            </a:r>
          </a:p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26144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789" y="562864"/>
            <a:ext cx="5180162" cy="2357176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6789" y="3063333"/>
            <a:ext cx="5180162" cy="41838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22" y="5487121"/>
            <a:ext cx="1971639" cy="1220428"/>
          </a:xfrm>
          <a:prstGeom prst="rect">
            <a:avLst/>
          </a:prstGeom>
        </p:spPr>
      </p:pic>
      <p:pic>
        <p:nvPicPr>
          <p:cNvPr id="1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0" y="5666466"/>
            <a:ext cx="190658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4907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41658"/>
            <a:ext cx="7886700" cy="1576923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9562" y="5110088"/>
            <a:ext cx="8396406" cy="430723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0" y="5666466"/>
            <a:ext cx="190658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2322" y="5487121"/>
            <a:ext cx="1971639" cy="122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717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26543"/>
          </a:xfrm>
          <a:prstGeom prst="rect">
            <a:avLst/>
          </a:prstGeom>
          <a:gradFill flip="none" rotWithShape="1">
            <a:gsLst>
              <a:gs pos="0">
                <a:srgbClr val="22373E"/>
              </a:gs>
              <a:gs pos="100000">
                <a:srgbClr val="2E7C88"/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5" y="183977"/>
            <a:ext cx="8239305" cy="661417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1354347"/>
            <a:ext cx="8540151" cy="5149970"/>
          </a:xfrm>
        </p:spPr>
        <p:txBody>
          <a:bodyPr/>
          <a:lstStyle>
            <a:lvl1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705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1354347"/>
          </a:xfrm>
          <a:prstGeom prst="rect">
            <a:avLst/>
          </a:prstGeom>
          <a:gradFill flip="none" rotWithShape="1">
            <a:gsLst>
              <a:gs pos="0">
                <a:srgbClr val="22373E"/>
              </a:gs>
              <a:gs pos="100000">
                <a:srgbClr val="2E7C88"/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4" y="337839"/>
            <a:ext cx="8239305" cy="67866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1708029"/>
            <a:ext cx="8239305" cy="4468933"/>
          </a:xfrm>
        </p:spPr>
        <p:txBody>
          <a:bodyPr/>
          <a:lstStyle>
            <a:lvl1pPr>
              <a:defRPr>
                <a:solidFill>
                  <a:srgbClr val="2E7C88"/>
                </a:solidFill>
              </a:defRPr>
            </a:lvl1pPr>
            <a:lvl2pPr>
              <a:defRPr>
                <a:solidFill>
                  <a:srgbClr val="2E7C88"/>
                </a:solidFill>
              </a:defRPr>
            </a:lvl2pPr>
            <a:lvl3pPr>
              <a:defRPr>
                <a:solidFill>
                  <a:srgbClr val="2E7C88"/>
                </a:solidFill>
              </a:defRPr>
            </a:lvl3pPr>
            <a:lvl4pPr>
              <a:defRPr>
                <a:solidFill>
                  <a:srgbClr val="2E7C88"/>
                </a:solidFill>
              </a:defRPr>
            </a:lvl4pPr>
            <a:lvl5pPr>
              <a:defRPr>
                <a:solidFill>
                  <a:srgbClr val="2E7C8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3199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1130061"/>
          </a:xfrm>
          <a:prstGeom prst="rect">
            <a:avLst/>
          </a:prstGeom>
          <a:gradFill flip="none" rotWithShape="1">
            <a:gsLst>
              <a:gs pos="0">
                <a:srgbClr val="22373E"/>
              </a:gs>
              <a:gs pos="100000">
                <a:srgbClr val="2E7C88"/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82562"/>
            <a:ext cx="7886700" cy="7649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13140"/>
            <a:ext cx="3886200" cy="4563823"/>
          </a:xfrm>
        </p:spPr>
        <p:txBody>
          <a:bodyPr/>
          <a:lstStyle>
            <a:lvl1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13140"/>
            <a:ext cx="3886200" cy="4563823"/>
          </a:xfrm>
        </p:spPr>
        <p:txBody>
          <a:bodyPr/>
          <a:lstStyle>
            <a:lvl1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7665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0"/>
            <a:ext cx="9144000" cy="1130061"/>
          </a:xfrm>
          <a:prstGeom prst="rect">
            <a:avLst/>
          </a:prstGeom>
          <a:gradFill flip="none" rotWithShape="1">
            <a:gsLst>
              <a:gs pos="0">
                <a:srgbClr val="22373E"/>
              </a:gs>
              <a:gs pos="100000">
                <a:srgbClr val="2E7C88"/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83"/>
          <a:stretch/>
        </p:blipFill>
        <p:spPr>
          <a:xfrm>
            <a:off x="0" y="5710687"/>
            <a:ext cx="9144000" cy="1146122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6045" y="182562"/>
            <a:ext cx="8239305" cy="7649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6045" y="1354347"/>
            <a:ext cx="8540151" cy="4103624"/>
          </a:xfrm>
        </p:spPr>
        <p:txBody>
          <a:bodyPr/>
          <a:lstStyle>
            <a:lvl1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17" y="5699919"/>
            <a:ext cx="1727399" cy="1069245"/>
          </a:xfrm>
          <a:prstGeom prst="rect">
            <a:avLst/>
          </a:prstGeom>
        </p:spPr>
      </p:pic>
      <p:pic>
        <p:nvPicPr>
          <p:cNvPr id="14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3" y="5864690"/>
            <a:ext cx="1670405" cy="8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21415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21552"/>
            <a:ext cx="7886700" cy="259484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1952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21552"/>
            <a:ext cx="7886700" cy="259484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199497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5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6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477936"/>
            <a:ext cx="7886700" cy="46990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36140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6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477936"/>
            <a:ext cx="7886700" cy="46990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99314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1026543"/>
          </a:xfrm>
          <a:prstGeom prst="rect">
            <a:avLst/>
          </a:prstGeom>
          <a:gradFill flip="none" rotWithShape="1">
            <a:gsLst>
              <a:gs pos="0">
                <a:srgbClr val="0091B7">
                  <a:shade val="30000"/>
                  <a:satMod val="115000"/>
                </a:srgbClr>
              </a:gs>
              <a:gs pos="50000">
                <a:srgbClr val="0091B7">
                  <a:shade val="67500"/>
                  <a:satMod val="115000"/>
                </a:srgbClr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046" y="201229"/>
            <a:ext cx="7140556" cy="661417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Arial Nova" panose="020B0504020202020204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1354347"/>
            <a:ext cx="8540151" cy="514997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 Nova" panose="020B0504020202020204"/>
              </a:defRPr>
            </a:lvl1pPr>
            <a:lvl2pPr>
              <a:defRPr>
                <a:solidFill>
                  <a:schemeClr val="tx1"/>
                </a:solidFill>
                <a:latin typeface="Arial Nova" panose="020B0504020202020204"/>
              </a:defRPr>
            </a:lvl2pPr>
            <a:lvl3pPr>
              <a:defRPr>
                <a:solidFill>
                  <a:schemeClr val="tx1"/>
                </a:solidFill>
                <a:latin typeface="Arial Nova" panose="020B0504020202020204"/>
              </a:defRPr>
            </a:lvl3pPr>
            <a:lvl4pPr>
              <a:defRPr>
                <a:solidFill>
                  <a:schemeClr val="tx1"/>
                </a:solidFill>
                <a:latin typeface="Arial Nova" panose="020B0504020202020204"/>
              </a:defRPr>
            </a:lvl4pPr>
            <a:lvl5pPr>
              <a:defRPr>
                <a:solidFill>
                  <a:schemeClr val="tx1"/>
                </a:solidFill>
                <a:latin typeface="Arial Nova" panose="020B0504020202020204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602" y="-42702"/>
            <a:ext cx="1727399" cy="106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094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8882" y="5510726"/>
            <a:ext cx="1971639" cy="12204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2119" y="5700970"/>
            <a:ext cx="2103849" cy="925872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680" y="5666466"/>
            <a:ext cx="1906587" cy="102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 userDrawn="1"/>
        </p:nvSpPr>
        <p:spPr>
          <a:xfrm>
            <a:off x="0" y="0"/>
            <a:ext cx="9144000" cy="1354347"/>
          </a:xfrm>
          <a:prstGeom prst="rect">
            <a:avLst/>
          </a:prstGeom>
          <a:gradFill flip="none" rotWithShape="1">
            <a:gsLst>
              <a:gs pos="0">
                <a:srgbClr val="0091B7">
                  <a:shade val="30000"/>
                  <a:satMod val="115000"/>
                </a:srgbClr>
              </a:gs>
              <a:gs pos="50000">
                <a:srgbClr val="0091B7">
                  <a:shade val="67500"/>
                  <a:satMod val="115000"/>
                </a:srgbClr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60680" y="376658"/>
            <a:ext cx="8239305" cy="601029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6045" y="1708029"/>
            <a:ext cx="8239305" cy="4468933"/>
          </a:xfrm>
        </p:spPr>
        <p:txBody>
          <a:bodyPr/>
          <a:lstStyle>
            <a:lvl1pPr>
              <a:defRPr>
                <a:solidFill>
                  <a:srgbClr val="2E7C88"/>
                </a:solidFill>
              </a:defRPr>
            </a:lvl1pPr>
            <a:lvl2pPr>
              <a:defRPr>
                <a:solidFill>
                  <a:srgbClr val="2E7C88"/>
                </a:solidFill>
              </a:defRPr>
            </a:lvl2pPr>
            <a:lvl3pPr>
              <a:defRPr>
                <a:solidFill>
                  <a:srgbClr val="2E7C88"/>
                </a:solidFill>
              </a:defRPr>
            </a:lvl3pPr>
            <a:lvl4pPr>
              <a:defRPr>
                <a:solidFill>
                  <a:srgbClr val="2E7C88"/>
                </a:solidFill>
              </a:defRPr>
            </a:lvl4pPr>
            <a:lvl5pPr>
              <a:defRPr>
                <a:solidFill>
                  <a:srgbClr val="2E7C88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64597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1130060"/>
          </a:xfrm>
          <a:prstGeom prst="rect">
            <a:avLst/>
          </a:prstGeom>
          <a:gradFill flip="none" rotWithShape="1">
            <a:gsLst>
              <a:gs pos="0">
                <a:srgbClr val="0091B7">
                  <a:shade val="30000"/>
                  <a:satMod val="115000"/>
                </a:srgbClr>
              </a:gs>
              <a:gs pos="50000">
                <a:srgbClr val="0091B7">
                  <a:shade val="67500"/>
                  <a:satMod val="115000"/>
                </a:srgbClr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09855"/>
            <a:ext cx="7886700" cy="7649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613140"/>
            <a:ext cx="3886200" cy="4563823"/>
          </a:xfrm>
        </p:spPr>
        <p:txBody>
          <a:bodyPr/>
          <a:lstStyle>
            <a:lvl1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13140"/>
            <a:ext cx="3886200" cy="4563823"/>
          </a:xfrm>
        </p:spPr>
        <p:txBody>
          <a:bodyPr/>
          <a:lstStyle>
            <a:lvl1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4685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70"/>
          <a:stretch/>
        </p:blipFill>
        <p:spPr>
          <a:xfrm>
            <a:off x="0" y="5710686"/>
            <a:ext cx="9144000" cy="1147313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1"/>
            <a:ext cx="9144000" cy="1130060"/>
          </a:xfrm>
          <a:prstGeom prst="rect">
            <a:avLst/>
          </a:prstGeom>
          <a:gradFill flip="none" rotWithShape="1">
            <a:gsLst>
              <a:gs pos="0">
                <a:srgbClr val="0091B7">
                  <a:shade val="30000"/>
                  <a:satMod val="115000"/>
                </a:srgbClr>
              </a:gs>
              <a:gs pos="50000">
                <a:srgbClr val="0091B7">
                  <a:shade val="67500"/>
                  <a:satMod val="115000"/>
                </a:srgbClr>
              </a:gs>
              <a:gs pos="100000">
                <a:srgbClr val="0091B7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17" y="5699919"/>
            <a:ext cx="1727399" cy="1069245"/>
          </a:xfrm>
          <a:prstGeom prst="rect">
            <a:avLst/>
          </a:prstGeom>
        </p:spPr>
      </p:pic>
      <p:pic>
        <p:nvPicPr>
          <p:cNvPr id="9" name="Picture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93" y="5864690"/>
            <a:ext cx="1670405" cy="894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76045" y="182562"/>
            <a:ext cx="8239305" cy="76493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276045" y="1354347"/>
            <a:ext cx="8540151" cy="4173775"/>
          </a:xfrm>
        </p:spPr>
        <p:txBody>
          <a:bodyPr/>
          <a:lstStyle>
            <a:lvl1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2pPr>
            <a:lvl3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3pPr>
            <a:lvl4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4pPr>
            <a:lvl5pPr>
              <a:defRPr>
                <a:solidFill>
                  <a:srgbClr val="2E7C88"/>
                </a:solidFill>
                <a:latin typeface="Century Gothic" panose="020B0502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7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21552"/>
            <a:ext cx="7886700" cy="259484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09559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321552"/>
            <a:ext cx="7886700" cy="259484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698150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6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477936"/>
            <a:ext cx="7886700" cy="46990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4553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"/>
            <a:ext cx="9144000" cy="685561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768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28650" y="1477936"/>
            <a:ext cx="7886700" cy="46990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838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830CF-8C33-46DC-9DBD-C02D2DB22C9F}" type="datetimeFigureOut">
              <a:rPr lang="en-ZA" smtClean="0"/>
              <a:t>2018/07/23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F72D3-1845-4629-94C3-13F0B9492E3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401865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6" r:id="rId3"/>
    <p:sldLayoutId id="2147483664" r:id="rId4"/>
    <p:sldLayoutId id="2147483691" r:id="rId5"/>
    <p:sldLayoutId id="2147483663" r:id="rId6"/>
    <p:sldLayoutId id="2147483689" r:id="rId7"/>
    <p:sldLayoutId id="2147483666" r:id="rId8"/>
    <p:sldLayoutId id="21474836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830CF-8C33-46DC-9DBD-C02D2DB22C9F}" type="datetimeFigureOut">
              <a:rPr lang="en-ZA" smtClean="0"/>
              <a:t>2018/07/23</a:t>
            </a:fld>
            <a:endParaRPr lang="en-Z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7F72D3-1845-4629-94C3-13F0B9492E35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316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4" r:id="rId4"/>
    <p:sldLayoutId id="2147483688" r:id="rId5"/>
    <p:sldLayoutId id="2147483683" r:id="rId6"/>
    <p:sldLayoutId id="2147483690" r:id="rId7"/>
    <p:sldLayoutId id="2147483686" r:id="rId8"/>
    <p:sldLayoutId id="214748368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9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6789" y="562864"/>
            <a:ext cx="3928317" cy="2357176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EMPOWER</a:t>
            </a:r>
            <a:br>
              <a:rPr lang="en-ZA" dirty="0" smtClean="0"/>
            </a:br>
            <a:r>
              <a:rPr lang="en-ZA" sz="2700" dirty="0">
                <a:latin typeface="Arial Nova" panose="020B0504020202020204" pitchFamily="34" charset="0"/>
              </a:rPr>
              <a:t/>
            </a:r>
            <a:br>
              <a:rPr lang="en-ZA" sz="2700" dirty="0">
                <a:latin typeface="Arial Nova" panose="020B0504020202020204" pitchFamily="34" charset="0"/>
              </a:rPr>
            </a:br>
            <a:r>
              <a:rPr lang="en-ZA" sz="2700" dirty="0" smtClean="0">
                <a:latin typeface="Arial Nova" panose="020B0504020202020204" pitchFamily="34" charset="0"/>
              </a:rPr>
              <a:t/>
            </a:r>
            <a:br>
              <a:rPr lang="en-ZA" sz="2700" dirty="0" smtClean="0">
                <a:latin typeface="Arial Nova" panose="020B0504020202020204" pitchFamily="34" charset="0"/>
              </a:rPr>
            </a:br>
            <a:r>
              <a:rPr lang="en-ZA" sz="2700" dirty="0" smtClean="0">
                <a:latin typeface="Arial Nova" panose="020B0504020202020204" pitchFamily="34" charset="0"/>
              </a:rPr>
              <a:t>A combination </a:t>
            </a:r>
            <a:r>
              <a:rPr lang="en-ZA" sz="2700" dirty="0">
                <a:latin typeface="Arial Nova" panose="020B0504020202020204" pitchFamily="34" charset="0"/>
              </a:rPr>
              <a:t>HIV prevention intervention that includes oral PrEP for adolescent girls and young women in South Africa and Tanzania</a:t>
            </a:r>
            <a:r>
              <a:rPr lang="en-ZA" dirty="0" smtClean="0"/>
              <a:t/>
            </a:r>
            <a:br>
              <a:rPr lang="en-ZA" dirty="0" smtClean="0"/>
            </a:br>
            <a:r>
              <a:rPr lang="en-ZA" dirty="0" smtClean="0"/>
              <a:t/>
            </a:r>
            <a:br>
              <a:rPr lang="en-ZA" dirty="0" smtClean="0"/>
            </a:b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728447"/>
            <a:ext cx="9144000" cy="11295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918" y="5848827"/>
            <a:ext cx="1786283" cy="7498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245" y="5974989"/>
            <a:ext cx="823031" cy="5303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16" y="5899586"/>
            <a:ext cx="1168943" cy="664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20484" y="5974989"/>
            <a:ext cx="1347736" cy="6462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1794" y="5981542"/>
            <a:ext cx="2292061" cy="617158"/>
          </a:xfrm>
          <a:prstGeom prst="rect">
            <a:avLst/>
          </a:prstGeom>
        </p:spPr>
      </p:pic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468871" y="4693024"/>
            <a:ext cx="5180162" cy="92935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ZA" sz="1800" dirty="0">
                <a:latin typeface="Arial Nova" panose="020B0504020202020204" pitchFamily="34" charset="0"/>
                <a:ea typeface="+mj-ea"/>
                <a:cs typeface="+mj-cs"/>
              </a:rPr>
              <a:t>Sinead Delany-Moretlwe</a:t>
            </a:r>
          </a:p>
          <a:p>
            <a:pPr>
              <a:lnSpc>
                <a:spcPct val="100000"/>
              </a:lnSpc>
            </a:pPr>
            <a:r>
              <a:rPr lang="en-ZA" sz="1800" dirty="0">
                <a:latin typeface="Arial Nova" panose="020B0504020202020204" pitchFamily="34" charset="0"/>
                <a:ea typeface="+mj-ea"/>
                <a:cs typeface="+mj-cs"/>
              </a:rPr>
              <a:t>EHPSA satellite, IAS 2018, Amsterdam</a:t>
            </a:r>
          </a:p>
        </p:txBody>
      </p:sp>
    </p:spTree>
    <p:extLst>
      <p:ext uri="{BB962C8B-B14F-4D97-AF65-F5344CB8AC3E}">
        <p14:creationId xmlns:p14="http://schemas.microsoft.com/office/powerpoint/2010/main" val="3237560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5223869"/>
              </p:ext>
            </p:extLst>
          </p:nvPr>
        </p:nvGraphicFramePr>
        <p:xfrm>
          <a:off x="613410" y="1233169"/>
          <a:ext cx="7886700" cy="147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ontent Placeholder 2"/>
          <p:cNvSpPr txBox="1">
            <a:spLocks/>
          </p:cNvSpPr>
          <p:nvPr/>
        </p:nvSpPr>
        <p:spPr>
          <a:xfrm>
            <a:off x="1141615" y="2884169"/>
            <a:ext cx="6834620" cy="341357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defTabSz="457200">
              <a:lnSpc>
                <a:spcPct val="10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Nova" panose="020B0504020202020204"/>
              </a:rPr>
              <a:t>Session 1: Gender Roles &amp; Social Norms </a:t>
            </a:r>
            <a:endParaRPr lang="en-US" sz="1900" dirty="0" smtClean="0">
              <a:solidFill>
                <a:prstClr val="black"/>
              </a:solidFill>
              <a:latin typeface="Arial Nova" panose="020B0504020202020204"/>
            </a:endParaRPr>
          </a:p>
          <a:p>
            <a:pPr marL="342900" indent="-342900" defTabSz="457200">
              <a:lnSpc>
                <a:spcPct val="10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Nova" panose="020B0504020202020204"/>
              </a:rPr>
              <a:t>Session 2: Power and Control</a:t>
            </a:r>
            <a:endParaRPr lang="en-US" sz="1900" dirty="0" smtClean="0">
              <a:solidFill>
                <a:prstClr val="black"/>
              </a:solidFill>
              <a:latin typeface="Arial Nova" panose="020B0504020202020204"/>
            </a:endParaRPr>
          </a:p>
          <a:p>
            <a:pPr marL="342900" indent="-342900" defTabSz="457200">
              <a:lnSpc>
                <a:spcPct val="10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Nova" panose="020B0504020202020204"/>
              </a:rPr>
              <a:t>Session 3: Sexual Reproductive Health</a:t>
            </a:r>
            <a:endParaRPr lang="en-US" sz="1900" dirty="0" smtClean="0">
              <a:solidFill>
                <a:prstClr val="black"/>
              </a:solidFill>
              <a:latin typeface="Arial Nova" panose="020B0504020202020204"/>
            </a:endParaRPr>
          </a:p>
          <a:p>
            <a:pPr marL="342900" indent="-342900" defTabSz="457200">
              <a:lnSpc>
                <a:spcPct val="100000"/>
              </a:lnSpc>
              <a:spcBef>
                <a:spcPct val="20000"/>
              </a:spcBef>
            </a:pPr>
            <a:r>
              <a:rPr lang="en-US" sz="2400" dirty="0" smtClean="0">
                <a:solidFill>
                  <a:prstClr val="black"/>
                </a:solidFill>
                <a:latin typeface="Arial Nova" panose="020B0504020202020204"/>
              </a:rPr>
              <a:t>Session 4: Empowerment</a:t>
            </a:r>
            <a:endParaRPr lang="en-ZA" sz="1900" dirty="0" smtClean="0">
              <a:solidFill>
                <a:prstClr val="black"/>
              </a:solidFill>
              <a:latin typeface="Arial Nova" panose="020B0504020202020204"/>
            </a:endParaRPr>
          </a:p>
          <a:p>
            <a:endParaRPr lang="en-ZA" dirty="0" smtClean="0"/>
          </a:p>
          <a:p>
            <a:endParaRPr lang="en-ZA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2. Empowerment clubs</a:t>
            </a:r>
            <a:endParaRPr lang="en-ZA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/>
          <a:srcRect b="11905"/>
          <a:stretch/>
        </p:blipFill>
        <p:spPr>
          <a:xfrm>
            <a:off x="4771847" y="4767607"/>
            <a:ext cx="3396794" cy="1917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6709" y="4829350"/>
            <a:ext cx="3499296" cy="18553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26829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6551" y="1423699"/>
            <a:ext cx="8229600" cy="4525963"/>
          </a:xfrm>
        </p:spPr>
        <p:txBody>
          <a:bodyPr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ZA" dirty="0" smtClean="0"/>
              <a:t>Sessions were sequentially structured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ZA" dirty="0" smtClean="0"/>
              <a:t>Non-clinic venue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ZA" dirty="0" smtClean="0"/>
              <a:t>Led </a:t>
            </a:r>
            <a:r>
              <a:rPr lang="en-ZA" dirty="0"/>
              <a:t>by a trained facilitator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ZA" dirty="0" smtClean="0"/>
              <a:t>One session per month; duration 2 hours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ZA" dirty="0" smtClean="0"/>
              <a:t>Weekday afternoon and Saturday mornings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ZA" dirty="0" smtClean="0"/>
              <a:t>Planned 20 members per club</a:t>
            </a:r>
            <a:endParaRPr lang="en-ZA" dirty="0"/>
          </a:p>
          <a:p>
            <a:endParaRPr lang="en-ZA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Club format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4137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3. Community dialogues</a:t>
            </a:r>
            <a:endParaRPr lang="en-ZA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ZA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9936" y="1354347"/>
            <a:ext cx="3422449" cy="2469492"/>
          </a:xfrm>
          <a:prstGeom prst="rect">
            <a:avLst/>
          </a:prstGeom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276046" y="1354347"/>
            <a:ext cx="5177728" cy="5149970"/>
          </a:xfrm>
        </p:spPr>
        <p:txBody>
          <a:bodyPr/>
          <a:lstStyle/>
          <a:p>
            <a:r>
              <a:rPr lang="en-ZA" dirty="0" smtClean="0"/>
              <a:t>Based on SASA! Model</a:t>
            </a:r>
          </a:p>
          <a:p>
            <a:r>
              <a:rPr lang="en-ZA" dirty="0" smtClean="0"/>
              <a:t>Promote community discussion about healthy sexual relationships</a:t>
            </a:r>
          </a:p>
          <a:p>
            <a:r>
              <a:rPr lang="en-ZA" dirty="0" smtClean="0"/>
              <a:t>Used materials from clubs</a:t>
            </a:r>
          </a:p>
          <a:p>
            <a:endParaRPr lang="en-ZA" dirty="0"/>
          </a:p>
          <a:p>
            <a:r>
              <a:rPr lang="en-ZA" dirty="0" smtClean="0"/>
              <a:t>Highlighted importance of adult stakeholders</a:t>
            </a:r>
          </a:p>
          <a:p>
            <a:r>
              <a:rPr lang="en-ZA" dirty="0" smtClean="0"/>
              <a:t>Need for informational materials</a:t>
            </a:r>
            <a:endParaRPr lang="en-ZA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585" y="4023030"/>
            <a:ext cx="1755800" cy="24812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099" y="4645253"/>
            <a:ext cx="2696106" cy="185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6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Evaluation framework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25463693"/>
              </p:ext>
            </p:extLst>
          </p:nvPr>
        </p:nvGraphicFramePr>
        <p:xfrm>
          <a:off x="386405" y="2252773"/>
          <a:ext cx="8540750" cy="1877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128345" y="4099032"/>
            <a:ext cx="138736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Baseline survey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31118" y="4099033"/>
            <a:ext cx="1387365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Exit </a:t>
            </a:r>
          </a:p>
          <a:p>
            <a:pPr algn="ctr"/>
            <a:r>
              <a:rPr lang="en-ZA" dirty="0" smtClean="0">
                <a:latin typeface="Arial Nova" panose="020B0504020202020204"/>
              </a:rPr>
              <a:t>survey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78480" y="4997669"/>
            <a:ext cx="5540003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Qualitative interviews with participants n=25 X 3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78480" y="5434640"/>
            <a:ext cx="55400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Qualitative interviews with providers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8480" y="5871611"/>
            <a:ext cx="5540004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Qualitative interviews with community stakeholders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72966" y="2065283"/>
            <a:ext cx="800888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Clinical data collection: HIV, GBV outcomes, safety, pill returns, adherence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2966" y="6409780"/>
            <a:ext cx="8145517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Observations: clinic, clubs, community dialogues</a:t>
            </a:r>
            <a:endParaRPr lang="en-ZA" dirty="0">
              <a:latin typeface="Arial Nova" panose="020B05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1100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Results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ZA" dirty="0" smtClean="0"/>
              <a:t>Results will be presented at IAS, 2018</a:t>
            </a:r>
          </a:p>
          <a:p>
            <a:endParaRPr lang="en-ZA" dirty="0" smtClean="0"/>
          </a:p>
          <a:p>
            <a:r>
              <a:rPr lang="en-GB" sz="2400" dirty="0"/>
              <a:t>Session Title: </a:t>
            </a:r>
            <a:r>
              <a:rPr lang="en-GB" sz="2400" b="1" dirty="0"/>
              <a:t>Confronting violence against women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Session Date: </a:t>
            </a:r>
            <a:r>
              <a:rPr lang="en-GB" sz="2400" b="1" dirty="0"/>
              <a:t>Thursday, 26 July 2018</a:t>
            </a:r>
            <a:r>
              <a:rPr lang="en-GB" sz="2400" dirty="0"/>
              <a:t/>
            </a:r>
            <a:br>
              <a:rPr lang="en-GB" sz="2400" dirty="0"/>
            </a:br>
            <a:r>
              <a:rPr lang="en-GB" sz="2400" dirty="0"/>
              <a:t>Session Time: </a:t>
            </a:r>
            <a:r>
              <a:rPr lang="en-GB" sz="2400" b="1" dirty="0" smtClean="0"/>
              <a:t>14:30-16:00</a:t>
            </a:r>
          </a:p>
          <a:p>
            <a:endParaRPr lang="en-GB" sz="2400" b="1" dirty="0"/>
          </a:p>
          <a:p>
            <a:r>
              <a:rPr lang="en-ZA" sz="2400" dirty="0"/>
              <a:t>Session title: </a:t>
            </a:r>
            <a:r>
              <a:rPr lang="en-ZA" sz="2400" b="1" dirty="0"/>
              <a:t>Differentiated service delivery models</a:t>
            </a:r>
            <a:r>
              <a:rPr lang="en-ZA" sz="2400" dirty="0"/>
              <a:t/>
            </a:r>
            <a:br>
              <a:rPr lang="en-ZA" sz="2400" dirty="0"/>
            </a:br>
            <a:r>
              <a:rPr lang="en-ZA" sz="2400" dirty="0"/>
              <a:t>Session date: </a:t>
            </a:r>
            <a:r>
              <a:rPr lang="en-ZA" sz="2400" b="1" dirty="0"/>
              <a:t>Friday, 27 July 2018</a:t>
            </a:r>
            <a:r>
              <a:rPr lang="en-ZA" sz="2400" dirty="0"/>
              <a:t/>
            </a:r>
            <a:br>
              <a:rPr lang="en-ZA" sz="2400" dirty="0"/>
            </a:br>
            <a:r>
              <a:rPr lang="en-ZA" sz="2400" dirty="0"/>
              <a:t>Session time:</a:t>
            </a:r>
            <a:r>
              <a:rPr lang="en-ZA" sz="2400" b="1" dirty="0"/>
              <a:t> </a:t>
            </a:r>
            <a:r>
              <a:rPr lang="en-ZA" sz="2400" b="1" dirty="0" smtClean="0"/>
              <a:t>11:00-12:30</a:t>
            </a:r>
          </a:p>
          <a:p>
            <a:endParaRPr lang="en-ZA" sz="2400" b="1" dirty="0"/>
          </a:p>
          <a:p>
            <a:r>
              <a:rPr lang="en-GB" sz="2200" dirty="0" smtClean="0"/>
              <a:t>Poster: Lees, et al. Understanding motives for initiating PrEP amongst adolescent girls and young women in South Africa and Tanzania</a:t>
            </a:r>
            <a:r>
              <a:rPr lang="en-GB" sz="2200" dirty="0"/>
              <a:t/>
            </a:r>
            <a:br>
              <a:rPr lang="en-GB" sz="2200" dirty="0"/>
            </a:br>
            <a:r>
              <a:rPr lang="en-GB" dirty="0"/>
              <a:t/>
            </a:r>
            <a:br>
              <a:rPr lang="en-GB" dirty="0"/>
            </a:b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606571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Key learnings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Young women in SA and </a:t>
            </a:r>
            <a:r>
              <a:rPr lang="en-ZA" dirty="0" err="1" smtClean="0"/>
              <a:t>Tz</a:t>
            </a:r>
            <a:r>
              <a:rPr lang="en-ZA" dirty="0" smtClean="0"/>
              <a:t> are at high risk for </a:t>
            </a:r>
            <a:r>
              <a:rPr lang="en-ZA" dirty="0" smtClean="0"/>
              <a:t>HIV and GBV </a:t>
            </a:r>
            <a:endParaRPr lang="en-ZA" dirty="0" smtClean="0"/>
          </a:p>
          <a:p>
            <a:r>
              <a:rPr lang="en-ZA" dirty="0" smtClean="0"/>
              <a:t>Young women recognise their risk and are interested in PrEP</a:t>
            </a:r>
          </a:p>
          <a:p>
            <a:r>
              <a:rPr lang="en-ZA" dirty="0" smtClean="0"/>
              <a:t>Youth engagement in the design of services and interventions is critical</a:t>
            </a:r>
          </a:p>
          <a:p>
            <a:r>
              <a:rPr lang="en-ZA" dirty="0" smtClean="0"/>
              <a:t>Provision of services that are confidential, respectful, and non-judgement are highly acceptable to </a:t>
            </a:r>
            <a:r>
              <a:rPr lang="en-ZA" dirty="0" smtClean="0"/>
              <a:t>youth – and feasible to deliver</a:t>
            </a:r>
            <a:endParaRPr lang="en-ZA" dirty="0" smtClean="0"/>
          </a:p>
          <a:p>
            <a:r>
              <a:rPr lang="en-ZA" dirty="0" smtClean="0"/>
              <a:t>Partnerships across sectors are particularly important for developing referral pathways for young people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90418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5810" y="990600"/>
            <a:ext cx="7886700" cy="2545080"/>
          </a:xfrm>
        </p:spPr>
        <p:txBody>
          <a:bodyPr>
            <a:normAutofit fontScale="90000"/>
          </a:bodyPr>
          <a:lstStyle/>
          <a:p>
            <a:r>
              <a:rPr lang="en-ZA" dirty="0" smtClean="0"/>
              <a:t>Acknowledgements</a:t>
            </a:r>
            <a:br>
              <a:rPr lang="en-ZA" dirty="0" smtClean="0"/>
            </a:br>
            <a:r>
              <a:rPr lang="en-ZA" sz="2000" dirty="0" smtClean="0"/>
              <a:t/>
            </a:r>
            <a:br>
              <a:rPr lang="en-ZA" sz="2000" dirty="0" smtClean="0"/>
            </a:br>
            <a:r>
              <a:rPr lang="en-ZA" sz="2000" dirty="0" smtClean="0"/>
              <a:t>Participants and communities</a:t>
            </a:r>
            <a:br>
              <a:rPr lang="en-ZA" sz="2000" dirty="0" smtClean="0"/>
            </a:br>
            <a:r>
              <a:rPr lang="en-ZA" sz="2000" dirty="0" smtClean="0"/>
              <a:t>Site </a:t>
            </a:r>
            <a:r>
              <a:rPr lang="en-ZA" sz="2000" smtClean="0"/>
              <a:t>study teams</a:t>
            </a:r>
            <a:r>
              <a:rPr lang="en-ZA" sz="2000" dirty="0" smtClean="0"/>
              <a:t/>
            </a:r>
            <a:br>
              <a:rPr lang="en-ZA" sz="2000" dirty="0" smtClean="0"/>
            </a:br>
            <a:r>
              <a:rPr lang="en-ZA" dirty="0"/>
              <a:t/>
            </a:r>
            <a:br>
              <a:rPr lang="en-ZA" dirty="0"/>
            </a:br>
            <a:endParaRPr lang="en-ZA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623888" y="2416205"/>
            <a:ext cx="4085272" cy="3451195"/>
          </a:xfrm>
        </p:spPr>
        <p:txBody>
          <a:bodyPr>
            <a:normAutofit/>
          </a:bodyPr>
          <a:lstStyle/>
          <a:p>
            <a:r>
              <a:rPr lang="en-ZA" sz="2200" dirty="0" smtClean="0"/>
              <a:t>Fiona Scorgie</a:t>
            </a:r>
          </a:p>
          <a:p>
            <a:r>
              <a:rPr lang="en-ZA" sz="2200" dirty="0" smtClean="0"/>
              <a:t>Matthew Chersich</a:t>
            </a:r>
          </a:p>
          <a:p>
            <a:r>
              <a:rPr lang="en-ZA" sz="2200" dirty="0" smtClean="0"/>
              <a:t>Deborah Baron</a:t>
            </a:r>
          </a:p>
          <a:p>
            <a:r>
              <a:rPr lang="en-ZA" sz="2200" dirty="0" smtClean="0"/>
              <a:t>Niven Naicker</a:t>
            </a:r>
          </a:p>
          <a:p>
            <a:r>
              <a:rPr lang="en-ZA" sz="2200" dirty="0" err="1" smtClean="0"/>
              <a:t>Keo</a:t>
            </a:r>
            <a:r>
              <a:rPr lang="en-ZA" sz="2200" dirty="0" smtClean="0"/>
              <a:t> Makgamathe</a:t>
            </a:r>
          </a:p>
          <a:p>
            <a:r>
              <a:rPr lang="en-ZA" sz="2200" dirty="0" smtClean="0"/>
              <a:t>Viv Findlay</a:t>
            </a:r>
          </a:p>
          <a:p>
            <a:r>
              <a:rPr lang="en-ZA" sz="2200" dirty="0" smtClean="0"/>
              <a:t>Helen Rees</a:t>
            </a:r>
          </a:p>
        </p:txBody>
      </p:sp>
      <p:sp>
        <p:nvSpPr>
          <p:cNvPr id="4" name="Text Placeholder 5"/>
          <p:cNvSpPr txBox="1">
            <a:spLocks/>
          </p:cNvSpPr>
          <p:nvPr/>
        </p:nvSpPr>
        <p:spPr>
          <a:xfrm>
            <a:off x="4129088" y="2416205"/>
            <a:ext cx="4085272" cy="150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ZA" dirty="0" smtClean="0"/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4419124" y="2447261"/>
            <a:ext cx="4085272" cy="308543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 smtClean="0"/>
              <a:t>Sheila Harvey</a:t>
            </a:r>
          </a:p>
          <a:p>
            <a:r>
              <a:rPr lang="en-ZA" dirty="0" smtClean="0"/>
              <a:t>Manuela </a:t>
            </a:r>
            <a:r>
              <a:rPr lang="en-ZA" dirty="0" err="1" smtClean="0"/>
              <a:t>Columbini</a:t>
            </a:r>
            <a:endParaRPr lang="en-ZA" dirty="0" smtClean="0"/>
          </a:p>
          <a:p>
            <a:r>
              <a:rPr lang="en-ZA" dirty="0" smtClean="0"/>
              <a:t>Saidi Kapiga </a:t>
            </a:r>
          </a:p>
          <a:p>
            <a:r>
              <a:rPr lang="en-ZA" dirty="0" smtClean="0"/>
              <a:t>Charlotte Watts</a:t>
            </a:r>
          </a:p>
          <a:p>
            <a:r>
              <a:rPr lang="en-ZA" dirty="0" smtClean="0"/>
              <a:t>Anne Stangl</a:t>
            </a:r>
          </a:p>
          <a:p>
            <a:r>
              <a:rPr lang="en-ZA" dirty="0" smtClean="0"/>
              <a:t>Jennifer Schutzman</a:t>
            </a:r>
          </a:p>
          <a:p>
            <a:r>
              <a:rPr lang="en-ZA" dirty="0" smtClean="0"/>
              <a:t>Iman Barre</a:t>
            </a:r>
          </a:p>
          <a:p>
            <a:r>
              <a:rPr lang="en-ZA" dirty="0" smtClean="0"/>
              <a:t>Charlotte Watts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23888" y="5867400"/>
            <a:ext cx="821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solidFill>
                  <a:schemeClr val="bg1"/>
                </a:solidFill>
                <a:latin typeface="Arial Nova"/>
              </a:rPr>
              <a:t>This work was made possible by EHPSA</a:t>
            </a:r>
          </a:p>
          <a:p>
            <a:pPr algn="ctr"/>
            <a:r>
              <a:rPr lang="en-ZA" dirty="0" smtClean="0">
                <a:solidFill>
                  <a:schemeClr val="bg1"/>
                </a:solidFill>
                <a:latin typeface="Arial Nova"/>
              </a:rPr>
              <a:t>Wits RHI is an SA MRC collaborating centre</a:t>
            </a:r>
          </a:p>
          <a:p>
            <a:pPr algn="ctr"/>
            <a:r>
              <a:rPr lang="en-ZA" dirty="0" smtClean="0">
                <a:solidFill>
                  <a:schemeClr val="bg1"/>
                </a:solidFill>
                <a:latin typeface="Arial Nova"/>
              </a:rPr>
              <a:t>We acknowledge the contribution of the STRIVE consortium to this work </a:t>
            </a:r>
            <a:endParaRPr lang="en-ZA" dirty="0">
              <a:solidFill>
                <a:schemeClr val="bg1"/>
              </a:solidFill>
              <a:latin typeface="Arial Nova"/>
            </a:endParaRPr>
          </a:p>
        </p:txBody>
      </p:sp>
    </p:spTree>
    <p:extLst>
      <p:ext uri="{BB962C8B-B14F-4D97-AF65-F5344CB8AC3E}">
        <p14:creationId xmlns:p14="http://schemas.microsoft.com/office/powerpoint/2010/main" val="1366252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dirty="0" smtClean="0"/>
              <a:t>The issue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ZA" dirty="0" smtClean="0"/>
              <a:t>Adolescent girls and young women are at high risk for HIV infection in sub-Saharan Africa</a:t>
            </a:r>
          </a:p>
          <a:p>
            <a:endParaRPr lang="en-ZA" dirty="0" smtClean="0"/>
          </a:p>
          <a:p>
            <a:r>
              <a:rPr lang="en-ZA" dirty="0" smtClean="0"/>
              <a:t>Gender-based violence increases the risk of HIV acquisition</a:t>
            </a:r>
          </a:p>
          <a:p>
            <a:endParaRPr lang="en-ZA" dirty="0" smtClean="0"/>
          </a:p>
          <a:p>
            <a:r>
              <a:rPr lang="en-ZA" dirty="0" smtClean="0"/>
              <a:t>One-third of women globally experience physical and/or sexual violence by partner</a:t>
            </a:r>
          </a:p>
          <a:p>
            <a:endParaRPr lang="en-ZA" dirty="0"/>
          </a:p>
          <a:p>
            <a:r>
              <a:rPr lang="en-ZA" dirty="0" smtClean="0"/>
              <a:t>Gender-based violence and harmful gender norms undermine HIV testing, treatment initiation and continuation in care</a:t>
            </a:r>
            <a:endParaRPr lang="en-ZA" dirty="0"/>
          </a:p>
        </p:txBody>
      </p:sp>
      <p:sp>
        <p:nvSpPr>
          <p:cNvPr id="4" name="TextBox 3"/>
          <p:cNvSpPr txBox="1"/>
          <p:nvPr/>
        </p:nvSpPr>
        <p:spPr>
          <a:xfrm>
            <a:off x="4709160" y="6504317"/>
            <a:ext cx="4434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200" dirty="0" smtClean="0"/>
              <a:t>UNAIDS, 2017; Li, 2014; WHO, 2013; Hatcher, 2015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497426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ZA" dirty="0" smtClean="0"/>
          </a:p>
          <a:p>
            <a:endParaRPr lang="en-ZA" dirty="0"/>
          </a:p>
          <a:p>
            <a:endParaRPr lang="en-ZA" dirty="0" smtClean="0"/>
          </a:p>
          <a:p>
            <a:endParaRPr lang="en-ZA" dirty="0" smtClean="0"/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ZA" dirty="0"/>
              <a:t>TDF/FTC licensed for PrEP in </a:t>
            </a:r>
            <a:r>
              <a:rPr lang="en-ZA" dirty="0" smtClean="0"/>
              <a:t>&gt;40 countries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ZA" dirty="0" smtClean="0"/>
              <a:t>Included in WHO Essential Medicines List</a:t>
            </a:r>
            <a:endParaRPr lang="en-ZA" dirty="0"/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ZA" dirty="0"/>
              <a:t>Roll-out to priority </a:t>
            </a:r>
            <a:r>
              <a:rPr lang="en-ZA" dirty="0" smtClean="0"/>
              <a:t>populations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ZA" dirty="0" smtClean="0"/>
              <a:t>Questions about models of PrEP delivery</a:t>
            </a:r>
          </a:p>
          <a:p>
            <a:pPr marL="800100" lvl="1" indent="-342900">
              <a:buFont typeface="Calibri" panose="020F0502020204030204" pitchFamily="34" charset="0"/>
              <a:buChar char="–"/>
            </a:pPr>
            <a:r>
              <a:rPr lang="en-ZA" dirty="0" smtClean="0"/>
              <a:t>Focus on strategies to maximise adherence</a:t>
            </a:r>
            <a:endParaRPr lang="en-ZA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Oral PrEP for HIV prevention</a:t>
            </a:r>
            <a:endParaRPr lang="en-Z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91" y="1507783"/>
            <a:ext cx="8521207" cy="14862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01662" y="6488723"/>
            <a:ext cx="4642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200" dirty="0" smtClean="0"/>
              <a:t>WHO, 2015; www.prepwatch.org </a:t>
            </a:r>
            <a:endParaRPr lang="en-ZA" sz="1200" dirty="0"/>
          </a:p>
        </p:txBody>
      </p:sp>
    </p:spTree>
    <p:extLst>
      <p:ext uri="{BB962C8B-B14F-4D97-AF65-F5344CB8AC3E}">
        <p14:creationId xmlns:p14="http://schemas.microsoft.com/office/powerpoint/2010/main" val="37591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ZA" sz="3200" dirty="0" smtClean="0"/>
              <a:t>Violence: potential barrier to PrEP use</a:t>
            </a:r>
            <a:endParaRPr lang="en-Z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276046" y="6581001"/>
            <a:ext cx="87617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100" dirty="0" smtClean="0">
                <a:latin typeface="Arial Nova" panose="020B0504020202020204"/>
              </a:rPr>
              <a:t>Source: </a:t>
            </a:r>
            <a:r>
              <a:rPr lang="en-ZA" sz="1100" dirty="0" err="1" smtClean="0">
                <a:latin typeface="Arial Nova" panose="020B0504020202020204"/>
              </a:rPr>
              <a:t>Marrazzo</a:t>
            </a:r>
            <a:r>
              <a:rPr lang="en-ZA" sz="1100" dirty="0" smtClean="0">
                <a:latin typeface="Arial Nova" panose="020B0504020202020204"/>
              </a:rPr>
              <a:t>, 2015; </a:t>
            </a:r>
            <a:r>
              <a:rPr lang="en-GB" sz="1100" dirty="0" smtClean="0">
                <a:latin typeface="Arial Nova" panose="020B0504020202020204"/>
              </a:rPr>
              <a:t>Montgomery, 2014; </a:t>
            </a:r>
            <a:r>
              <a:rPr lang="en-ZA" sz="1100" dirty="0" smtClean="0">
                <a:latin typeface="Arial Nova" panose="020B0504020202020204"/>
              </a:rPr>
              <a:t>van </a:t>
            </a:r>
            <a:r>
              <a:rPr lang="en-ZA" sz="1100" dirty="0">
                <a:latin typeface="Arial Nova" panose="020B0504020202020204"/>
              </a:rPr>
              <a:t>der </a:t>
            </a:r>
            <a:r>
              <a:rPr lang="en-ZA" sz="1100" dirty="0" err="1" smtClean="0">
                <a:latin typeface="Arial Nova" panose="020B0504020202020204"/>
              </a:rPr>
              <a:t>Straten</a:t>
            </a:r>
            <a:r>
              <a:rPr lang="en-ZA" sz="1100" dirty="0" smtClean="0">
                <a:latin typeface="Arial Nova" panose="020B0504020202020204"/>
              </a:rPr>
              <a:t>, 2014a; van d</a:t>
            </a:r>
            <a:r>
              <a:rPr lang="en-GB" sz="1100" dirty="0" err="1" smtClean="0">
                <a:latin typeface="Arial Nova" panose="020B0504020202020204"/>
              </a:rPr>
              <a:t>er</a:t>
            </a:r>
            <a:r>
              <a:rPr lang="en-GB" sz="1100" dirty="0" smtClean="0">
                <a:latin typeface="Arial Nova" panose="020B0504020202020204"/>
              </a:rPr>
              <a:t> Straten, 2014b</a:t>
            </a:r>
            <a:r>
              <a:rPr lang="en-ZA" sz="1100" dirty="0">
                <a:latin typeface="Arial Nova" panose="020B0504020202020204"/>
              </a:rPr>
              <a:t> Stadler, 2014; </a:t>
            </a:r>
            <a:r>
              <a:rPr lang="en-ZA" sz="1100" dirty="0" err="1">
                <a:latin typeface="Arial Nova" panose="020B0504020202020204"/>
              </a:rPr>
              <a:t>Succop</a:t>
            </a:r>
            <a:r>
              <a:rPr lang="en-ZA" sz="1100" dirty="0">
                <a:latin typeface="Arial Nova" panose="020B0504020202020204"/>
              </a:rPr>
              <a:t>, 2014; Mngadi,2014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6602" y="4959774"/>
            <a:ext cx="1621227" cy="162122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9366" y="1351529"/>
            <a:ext cx="7886700" cy="4073911"/>
          </a:xfrm>
        </p:spPr>
        <p:txBody>
          <a:bodyPr>
            <a:normAutofit fontScale="92500"/>
          </a:bodyPr>
          <a:lstStyle/>
          <a:p>
            <a:pPr>
              <a:spcBef>
                <a:spcPts val="0"/>
              </a:spcBef>
            </a:pPr>
            <a:r>
              <a:rPr lang="en-ZA" dirty="0" smtClean="0"/>
              <a:t>Male </a:t>
            </a:r>
            <a:r>
              <a:rPr lang="en-ZA" dirty="0"/>
              <a:t>partners’ </a:t>
            </a:r>
            <a:r>
              <a:rPr lang="en-ZA" dirty="0" smtClean="0"/>
              <a:t>understanding or support </a:t>
            </a:r>
            <a:r>
              <a:rPr lang="en-ZA" dirty="0"/>
              <a:t>of the trial and study products had a significant influence on women’s use of </a:t>
            </a:r>
            <a:r>
              <a:rPr lang="en-ZA" dirty="0" smtClean="0"/>
              <a:t>PrEP</a:t>
            </a:r>
            <a:endParaRPr lang="en-ZA" baseline="30000" dirty="0" smtClean="0"/>
          </a:p>
          <a:p>
            <a:pPr lvl="1">
              <a:spcBef>
                <a:spcPts val="0"/>
              </a:spcBef>
            </a:pPr>
            <a:r>
              <a:rPr lang="en-ZA" dirty="0" smtClean="0"/>
              <a:t>Fear of disclosure to partner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Disclosure however associated with better adherence</a:t>
            </a:r>
          </a:p>
          <a:p>
            <a:pPr lvl="1">
              <a:spcBef>
                <a:spcPts val="0"/>
              </a:spcBef>
            </a:pPr>
            <a:endParaRPr lang="en-ZA" dirty="0" smtClean="0"/>
          </a:p>
          <a:p>
            <a:pPr>
              <a:spcBef>
                <a:spcPts val="0"/>
              </a:spcBef>
            </a:pPr>
            <a:r>
              <a:rPr lang="en-ZA" dirty="0" smtClean="0"/>
              <a:t>ART </a:t>
            </a:r>
            <a:r>
              <a:rPr lang="en-ZA" dirty="0"/>
              <a:t>use perceived to be associated with HIV illness by male partners; </a:t>
            </a:r>
            <a:endParaRPr lang="en-ZA" dirty="0" smtClean="0"/>
          </a:p>
          <a:p>
            <a:pPr lvl="1">
              <a:spcBef>
                <a:spcPts val="0"/>
              </a:spcBef>
            </a:pPr>
            <a:r>
              <a:rPr lang="en-ZA" dirty="0"/>
              <a:t>Concerns about potential stigma led to concealed use of study products and lower adherence; </a:t>
            </a:r>
          </a:p>
          <a:p>
            <a:pPr lvl="1">
              <a:spcBef>
                <a:spcPts val="0"/>
              </a:spcBef>
            </a:pPr>
            <a:r>
              <a:rPr lang="en-ZA" dirty="0" smtClean="0"/>
              <a:t>unintentional </a:t>
            </a:r>
            <a:r>
              <a:rPr lang="en-ZA" dirty="0"/>
              <a:t>disclosure occasionally led to relationship conflicts</a:t>
            </a:r>
            <a:r>
              <a:rPr lang="en-ZA" baseline="30000" dirty="0"/>
              <a:t> </a:t>
            </a:r>
            <a:endParaRPr lang="en-ZA" baseline="30000" dirty="0" smtClean="0"/>
          </a:p>
          <a:p>
            <a:pPr lvl="1">
              <a:spcBef>
                <a:spcPts val="0"/>
              </a:spcBef>
            </a:pPr>
            <a:endParaRPr lang="en-ZA" baseline="30000" dirty="0"/>
          </a:p>
        </p:txBody>
      </p:sp>
    </p:spTree>
    <p:extLst>
      <p:ext uri="{BB962C8B-B14F-4D97-AF65-F5344CB8AC3E}">
        <p14:creationId xmlns:p14="http://schemas.microsoft.com/office/powerpoint/2010/main" val="66301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240" y="88127"/>
            <a:ext cx="7117080" cy="1048565"/>
          </a:xfrm>
        </p:spPr>
        <p:txBody>
          <a:bodyPr>
            <a:normAutofit fontScale="90000"/>
          </a:bodyPr>
          <a:lstStyle/>
          <a:p>
            <a:r>
              <a:rPr lang="en-ZA" sz="3600" dirty="0" smtClean="0"/>
              <a:t>Prevention of violence against women and girls – the evidence</a:t>
            </a:r>
            <a:endParaRPr lang="en-ZA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613410" y="1436986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736080" y="1529747"/>
            <a:ext cx="21793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Awareness raising campaigns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Personnel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Justice and law enforcement responses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ZA" dirty="0"/>
          </a:p>
        </p:txBody>
      </p:sp>
      <p:sp>
        <p:nvSpPr>
          <p:cNvPr id="7" name="TextBox 6"/>
          <p:cNvSpPr txBox="1"/>
          <p:nvPr/>
        </p:nvSpPr>
        <p:spPr>
          <a:xfrm>
            <a:off x="6736080" y="3764280"/>
            <a:ext cx="2179320" cy="2554545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Community mobilisation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Empowerment training for women and girls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Group training for women and men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Microfinance/ cash transfers + gender training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4320" y="3722014"/>
            <a:ext cx="251460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One-stop crisis centres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Women’s police stations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Perpetrator programmes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Social marketing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Alternative rights of passage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Home visitation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Infrastructure/transport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500" dirty="0">
                <a:latin typeface="Arial Nova" panose="020B0504020202020204"/>
              </a:rPr>
              <a:t>ICT services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4320" y="1529747"/>
            <a:ext cx="2057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Men and boys gender norms programming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1600" dirty="0" smtClean="0">
                <a:latin typeface="Arial Nova" panose="020B0504020202020204"/>
              </a:rPr>
              <a:t>Economic empowerment</a:t>
            </a:r>
            <a:endParaRPr lang="en-ZA" sz="1600" dirty="0">
              <a:latin typeface="Arial Nova" panose="020B0504020202020204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33160" y="6568199"/>
            <a:ext cx="2910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ZA" sz="1200" dirty="0" smtClean="0">
                <a:latin typeface="Arial Nova" panose="020B0504020202020204"/>
              </a:rPr>
              <a:t>Source: Ellsberg, 2014</a:t>
            </a:r>
            <a:endParaRPr lang="en-ZA" sz="1200" dirty="0">
              <a:latin typeface="Arial Nova" panose="020B05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3695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Research question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045" y="1354347"/>
            <a:ext cx="8540151" cy="18308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ZA" i="1" dirty="0" smtClean="0"/>
              <a:t>Is it feasible, acceptable and safe to integrate responses to gender-based violence and harmful norms into an HIV prevention programme offering PrEP for AGYW aged 16-24 years?</a:t>
            </a:r>
            <a:endParaRPr lang="en-ZA" i="1" dirty="0"/>
          </a:p>
        </p:txBody>
      </p:sp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9" y="3185160"/>
            <a:ext cx="4109551" cy="2927481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10" r="34188"/>
          <a:stretch/>
        </p:blipFill>
        <p:spPr bwMode="auto">
          <a:xfrm rot="5400000">
            <a:off x="5364227" y="2773036"/>
            <a:ext cx="2927482" cy="3751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36569" y="6248400"/>
            <a:ext cx="4109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Johannesburg, South Africa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2103" y="6233160"/>
            <a:ext cx="3751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Mwanza, Tanzania</a:t>
            </a:r>
            <a:endParaRPr lang="en-ZA" dirty="0">
              <a:latin typeface="Arial Nova" panose="020B05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92539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 smtClean="0"/>
              <a:t>Designing a combination HIV prevention programme</a:t>
            </a:r>
            <a:endParaRPr lang="en-ZA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52437557"/>
              </p:ext>
            </p:extLst>
          </p:nvPr>
        </p:nvGraphicFramePr>
        <p:xfrm>
          <a:off x="896320" y="1610519"/>
          <a:ext cx="7677150" cy="43451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76046" y="4599294"/>
            <a:ext cx="2923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PrEP as part of a comprehensive sexual and reproductive health service delivered in a youth friendly clinic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16602" y="5014793"/>
            <a:ext cx="1508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Counselling and SMS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07842" y="3321448"/>
            <a:ext cx="150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PrEP decision Counselling</a:t>
            </a:r>
            <a:endParaRPr lang="en-ZA" dirty="0">
              <a:latin typeface="Arial Nova" panose="020B0504020202020204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36720" y="1999714"/>
            <a:ext cx="22250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>
                <a:latin typeface="Arial Nova" panose="020B0504020202020204"/>
              </a:rPr>
              <a:t>Demand creation for HIV prevention</a:t>
            </a:r>
            <a:endParaRPr lang="en-ZA" dirty="0">
              <a:latin typeface="Arial Nova" panose="020B05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58591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ZA" dirty="0"/>
              <a:t>Designing a combination HIV prevention programme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11150" y="1484313"/>
          <a:ext cx="8204200" cy="4692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749420" y="1883390"/>
            <a:ext cx="338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latin typeface="Arial Nova" panose="020B0504020202020204"/>
              </a:rPr>
              <a:t>GBV screening integrated into</a:t>
            </a:r>
          </a:p>
          <a:p>
            <a:r>
              <a:rPr lang="en-ZA" dirty="0" smtClean="0">
                <a:latin typeface="Arial Nova" panose="020B0504020202020204"/>
              </a:rPr>
              <a:t>HIV testing</a:t>
            </a:r>
            <a:endParaRPr lang="en-ZA" dirty="0">
              <a:latin typeface="Arial Nova" panose="020B0504020202020204"/>
            </a:endParaRPr>
          </a:p>
        </p:txBody>
      </p:sp>
      <p:cxnSp>
        <p:nvCxnSpPr>
          <p:cNvPr id="6" name="Straight Arrow Connector 5"/>
          <p:cNvCxnSpPr>
            <a:stCxn id="3" idx="1"/>
          </p:cNvCxnSpPr>
          <p:nvPr/>
        </p:nvCxnSpPr>
        <p:spPr>
          <a:xfrm flipH="1">
            <a:off x="3739488" y="2206556"/>
            <a:ext cx="1009932" cy="0"/>
          </a:xfrm>
          <a:prstGeom prst="straightConnector1">
            <a:avLst/>
          </a:prstGeom>
          <a:ln w="38100">
            <a:solidFill>
              <a:srgbClr val="EA51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64572" y="3479415"/>
            <a:ext cx="207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>
                <a:latin typeface="Arial Nova" panose="020B0504020202020204"/>
              </a:rPr>
              <a:t>Community dialogues</a:t>
            </a:r>
            <a:endParaRPr lang="en-ZA" dirty="0">
              <a:latin typeface="Arial Nova" panose="020B050402020202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13884" y="3686747"/>
            <a:ext cx="1127858" cy="2316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15201" y="5158854"/>
            <a:ext cx="1596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 smtClean="0"/>
              <a:t>Clubs with an empowerment</a:t>
            </a:r>
          </a:p>
          <a:p>
            <a:r>
              <a:rPr lang="en-ZA" dirty="0" smtClean="0"/>
              <a:t>curriculum</a:t>
            </a:r>
            <a:endParaRPr lang="en-ZA" dirty="0"/>
          </a:p>
        </p:txBody>
      </p:sp>
      <p:sp>
        <p:nvSpPr>
          <p:cNvPr id="14" name="TextBox 13"/>
          <p:cNvSpPr txBox="1"/>
          <p:nvPr/>
        </p:nvSpPr>
        <p:spPr>
          <a:xfrm>
            <a:off x="310551" y="4599295"/>
            <a:ext cx="29239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dirty="0" smtClean="0"/>
              <a:t>PrEP as part of a comprehensive sexual and reproductive health service delivered in a youth friendly clinic</a:t>
            </a:r>
            <a:endParaRPr lang="en-ZA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7110484" y="5472752"/>
            <a:ext cx="204717" cy="0"/>
          </a:xfrm>
          <a:prstGeom prst="straightConnector1">
            <a:avLst/>
          </a:prstGeom>
          <a:ln w="28575">
            <a:solidFill>
              <a:srgbClr val="EA51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972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dirty="0" smtClean="0"/>
              <a:t>1. GBV screening process</a:t>
            </a:r>
            <a:endParaRPr lang="en-ZA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753" y="1369378"/>
            <a:ext cx="7679693" cy="514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88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MPOWER-01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EMPOWER-02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311</TotalTime>
  <Words>853</Words>
  <Application>Microsoft Office PowerPoint</Application>
  <PresentationFormat>On-screen Show (4:3)</PresentationFormat>
  <Paragraphs>172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Arial Nova</vt:lpstr>
      <vt:lpstr>Calibri</vt:lpstr>
      <vt:lpstr>Century Gothic</vt:lpstr>
      <vt:lpstr>EMPOWER-01</vt:lpstr>
      <vt:lpstr>EMPOWER-02</vt:lpstr>
      <vt:lpstr>EMPOWER   A combination HIV prevention intervention that includes oral PrEP for adolescent girls and young women in South Africa and Tanzania  </vt:lpstr>
      <vt:lpstr>The issue</vt:lpstr>
      <vt:lpstr>Oral PrEP for HIV prevention</vt:lpstr>
      <vt:lpstr>Violence: potential barrier to PrEP use</vt:lpstr>
      <vt:lpstr>Prevention of violence against women and girls – the evidence</vt:lpstr>
      <vt:lpstr>Research question</vt:lpstr>
      <vt:lpstr>Designing a combination HIV prevention programme</vt:lpstr>
      <vt:lpstr>Designing a combination HIV prevention programme</vt:lpstr>
      <vt:lpstr>1. GBV screening process</vt:lpstr>
      <vt:lpstr>2. Empowerment clubs</vt:lpstr>
      <vt:lpstr>Club format</vt:lpstr>
      <vt:lpstr>3. Community dialogues</vt:lpstr>
      <vt:lpstr>Evaluation framework</vt:lpstr>
      <vt:lpstr>Results</vt:lpstr>
      <vt:lpstr>Key learnings</vt:lpstr>
      <vt:lpstr>Acknowledgements  Participants and communities Site study teams  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Melody  Joubert</dc:creator>
  <cp:lastModifiedBy>Saal</cp:lastModifiedBy>
  <cp:revision>44</cp:revision>
  <dcterms:created xsi:type="dcterms:W3CDTF">2018-07-12T10:17:34Z</dcterms:created>
  <dcterms:modified xsi:type="dcterms:W3CDTF">2018-07-23T05:19:42Z</dcterms:modified>
</cp:coreProperties>
</file>